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d275695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d275695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d275695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ed275695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d2756958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d2756958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d2756958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d2756958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5844ea4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5844ea4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c914674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c914674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2b244961b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2b244961b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5b4e1258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5b4e1258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a2b244961b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a2b244961b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40599d9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40599d9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2b244961b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2b244961b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554bcda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554bcda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554bcda8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554bcda8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554bcda8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554bcda8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554bcda8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554bcda8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2b244961b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2b244961b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36.png"/><Relationship Id="rId6"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7.png"/><Relationship Id="rId13" Type="http://schemas.openxmlformats.org/officeDocument/2006/relationships/image" Target="../media/image22.png"/><Relationship Id="rId12"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8.png"/><Relationship Id="rId15" Type="http://schemas.openxmlformats.org/officeDocument/2006/relationships/image" Target="../media/image27.png"/><Relationship Id="rId1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20.png"/><Relationship Id="rId7" Type="http://schemas.openxmlformats.org/officeDocument/2006/relationships/image" Target="../media/image15.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2000250"/>
            <a:ext cx="9144000" cy="9144000"/>
          </a:xfrm>
          <a:prstGeom prst="rect">
            <a:avLst/>
          </a:prstGeom>
          <a:noFill/>
          <a:ln>
            <a:noFill/>
          </a:ln>
        </p:spPr>
      </p:pic>
      <p:sp>
        <p:nvSpPr>
          <p:cNvPr id="60" name="Google Shape;60;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Post Quantum </a:t>
            </a:r>
            <a:r>
              <a:rPr lang="en"/>
              <a:t>Cryptography</a:t>
            </a:r>
            <a:endParaRPr/>
          </a:p>
          <a:p>
            <a:pPr indent="0" lvl="0" marL="0" rtl="0" algn="l">
              <a:spcBef>
                <a:spcPts val="0"/>
              </a:spcBef>
              <a:spcAft>
                <a:spcPts val="0"/>
              </a:spcAft>
              <a:buNone/>
            </a:pPr>
            <a:r>
              <a:rPr lang="en"/>
              <a:t>SQUIRRELS - Project II</a:t>
            </a:r>
            <a:endParaRPr/>
          </a:p>
        </p:txBody>
      </p:sp>
      <p:sp>
        <p:nvSpPr>
          <p:cNvPr id="61" name="Google Shape;61;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Names: Al Fahim, Jaraad Hussain, Leonardo Yeung, Daymon Wu</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Evaluating the Sparsity Level of Secret Vectors:</a:t>
            </a:r>
            <a:endParaRPr/>
          </a:p>
          <a:p>
            <a:pPr indent="0" lvl="0" marL="0" rtl="0" algn="l">
              <a:spcBef>
                <a:spcPts val="0"/>
              </a:spcBef>
              <a:spcAft>
                <a:spcPts val="0"/>
              </a:spcAft>
              <a:buNone/>
            </a:pPr>
            <a:r>
              <a:t/>
            </a:r>
            <a:endParaRPr/>
          </a:p>
        </p:txBody>
      </p:sp>
      <p:sp>
        <p:nvSpPr>
          <p:cNvPr id="172" name="Google Shape;172;p22"/>
          <p:cNvSpPr txBox="1"/>
          <p:nvPr>
            <p:ph idx="1" type="body"/>
          </p:nvPr>
        </p:nvSpPr>
        <p:spPr>
          <a:xfrm>
            <a:off x="311693" y="1382389"/>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Evaluating the sparsity level of secret vectors involves </a:t>
            </a:r>
            <a:r>
              <a:rPr lang="en"/>
              <a:t>understanding</a:t>
            </a:r>
            <a:r>
              <a:rPr lang="en"/>
              <a:t> how many elements in a vector are non-zero. If a secret vector is sparse it means most of the elements are zero. If the elements are not sparse the elements are non-zero</a:t>
            </a:r>
            <a:endParaRPr/>
          </a:p>
          <a:p>
            <a:pPr indent="0" lvl="0" marL="0" rtl="0" algn="l">
              <a:spcBef>
                <a:spcPts val="1200"/>
              </a:spcBef>
              <a:spcAft>
                <a:spcPts val="0"/>
              </a:spcAft>
              <a:buNone/>
            </a:pPr>
            <a:r>
              <a:rPr lang="en"/>
              <a:t>Reasons why you would want to know how many elements in the vector are nonzero:</a:t>
            </a:r>
            <a:endParaRPr/>
          </a:p>
          <a:p>
            <a:pPr indent="-325755" lvl="0" marL="457200" rtl="0" algn="l">
              <a:spcBef>
                <a:spcPts val="1200"/>
              </a:spcBef>
              <a:spcAft>
                <a:spcPts val="0"/>
              </a:spcAft>
              <a:buSzPct val="100000"/>
              <a:buChar char="-"/>
            </a:pPr>
            <a:r>
              <a:rPr lang="en"/>
              <a:t>Checking Security: We need to know if there’s a specific pattern to which numbers are important and which can be zero</a:t>
            </a:r>
            <a:endParaRPr/>
          </a:p>
          <a:p>
            <a:pPr indent="-325755" lvl="0" marL="457200" rtl="0" algn="l">
              <a:spcBef>
                <a:spcPts val="0"/>
              </a:spcBef>
              <a:spcAft>
                <a:spcPts val="0"/>
              </a:spcAft>
              <a:buSzPct val="100000"/>
              <a:buChar char="-"/>
            </a:pPr>
            <a:r>
              <a:rPr lang="en"/>
              <a:t>Making things faster: If lots of numbers in the list are zero, we can do clever tricks to make calculations faster</a:t>
            </a:r>
            <a:endParaRPr/>
          </a:p>
          <a:p>
            <a:pPr indent="-325755" lvl="0" marL="457200" rtl="0" algn="l">
              <a:spcBef>
                <a:spcPts val="0"/>
              </a:spcBef>
              <a:spcAft>
                <a:spcPts val="0"/>
              </a:spcAft>
              <a:buSzPct val="100000"/>
              <a:buChar char="-"/>
            </a:pPr>
            <a:r>
              <a:rPr lang="en"/>
              <a:t>Avoiding Mistakes: If we understand which numbers matter, we can better fix these mistakes that might happen when using secret codes</a:t>
            </a:r>
            <a:endParaRPr/>
          </a:p>
          <a:p>
            <a:pPr indent="-325755" lvl="0" marL="457200" rtl="0" algn="l">
              <a:spcBef>
                <a:spcPts val="0"/>
              </a:spcBef>
              <a:spcAft>
                <a:spcPts val="0"/>
              </a:spcAft>
              <a:buSzPct val="100000"/>
              <a:buChar char="-"/>
            </a:pPr>
            <a:r>
              <a:rPr lang="en"/>
              <a:t>Choosing the right settings: The choice of parameters like key </a:t>
            </a:r>
            <a:r>
              <a:rPr lang="en"/>
              <a:t>lengths</a:t>
            </a:r>
            <a:r>
              <a:rPr lang="en"/>
              <a:t> and security levels are important; a more sparse vector might need adjustments to maintain a desired level of security.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Sparsity in Secret Vectors</a:t>
            </a:r>
            <a:endParaRPr/>
          </a:p>
        </p:txBody>
      </p:sp>
      <p:sp>
        <p:nvSpPr>
          <p:cNvPr id="178" name="Google Shape;178;p23"/>
          <p:cNvSpPr txBox="1"/>
          <p:nvPr>
            <p:ph idx="1" type="body"/>
          </p:nvPr>
        </p:nvSpPr>
        <p:spPr>
          <a:xfrm>
            <a:off x="311700" y="1152475"/>
            <a:ext cx="8691300" cy="3778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To figure out how many zeros are in our secret vector.</a:t>
            </a:r>
            <a:endParaRPr/>
          </a:p>
          <a:p>
            <a:pPr indent="0" lvl="0" marL="0" rtl="0" algn="l">
              <a:spcBef>
                <a:spcPts val="1200"/>
              </a:spcBef>
              <a:spcAft>
                <a:spcPts val="0"/>
              </a:spcAft>
              <a:buNone/>
            </a:pPr>
            <a:r>
              <a:rPr lang="en"/>
              <a:t>Here is how we do it:</a:t>
            </a:r>
            <a:endParaRPr/>
          </a:p>
          <a:p>
            <a:pPr indent="0" lvl="0" marL="0" rtl="0" algn="l">
              <a:spcBef>
                <a:spcPts val="1200"/>
              </a:spcBef>
              <a:spcAft>
                <a:spcPts val="0"/>
              </a:spcAft>
              <a:buNone/>
            </a:pPr>
            <a:r>
              <a:rPr lang="en"/>
              <a:t>Use the Gaussian Model: We imagine the zeros in our list like points on a graph, to see how </a:t>
            </a:r>
            <a:r>
              <a:rPr lang="en"/>
              <a:t>they’re </a:t>
            </a:r>
            <a:r>
              <a:rPr lang="en"/>
              <a:t>spread around.</a:t>
            </a:r>
            <a:endParaRPr/>
          </a:p>
          <a:p>
            <a:pPr indent="0" lvl="0" marL="0" rtl="0" algn="l">
              <a:spcBef>
                <a:spcPts val="1200"/>
              </a:spcBef>
              <a:spcAft>
                <a:spcPts val="0"/>
              </a:spcAft>
              <a:buNone/>
            </a:pPr>
            <a:r>
              <a:rPr lang="en"/>
              <a:t>-The Gaussian Model is centered at zero so the probabilities of values decrease symmetrically as you move from zero</a:t>
            </a:r>
            <a:endParaRPr/>
          </a:p>
          <a:p>
            <a:pPr indent="0" lvl="0" marL="0" rtl="0" algn="l">
              <a:spcBef>
                <a:spcPts val="1200"/>
              </a:spcBef>
              <a:spcAft>
                <a:spcPts val="0"/>
              </a:spcAft>
              <a:buNone/>
            </a:pPr>
            <a:r>
              <a:rPr lang="en"/>
              <a:t>-The spread or width of the distribution is controlled by the standard deviation (σ) sigma</a:t>
            </a:r>
            <a:endParaRPr/>
          </a:p>
          <a:p>
            <a:pPr indent="0" lvl="0" marL="0" rtl="0" algn="l">
              <a:spcBef>
                <a:spcPts val="1200"/>
              </a:spcBef>
              <a:spcAft>
                <a:spcPts val="0"/>
              </a:spcAft>
              <a:buNone/>
            </a:pPr>
            <a:r>
              <a:rPr lang="en"/>
              <a:t>-</a:t>
            </a:r>
            <a:r>
              <a:rPr lang="en"/>
              <a:t>gmin/√n means in a </a:t>
            </a:r>
            <a:r>
              <a:rPr lang="en"/>
              <a:t>continuous</a:t>
            </a:r>
            <a:r>
              <a:rPr lang="en"/>
              <a:t> setting the average size of vectors is gmin.</a:t>
            </a:r>
            <a:endParaRPr/>
          </a:p>
          <a:p>
            <a:pPr indent="0" lvl="0" marL="0" rtl="0" algn="l">
              <a:spcBef>
                <a:spcPts val="1200"/>
              </a:spcBef>
              <a:spcAft>
                <a:spcPts val="0"/>
              </a:spcAft>
              <a:buNone/>
            </a:pPr>
            <a:r>
              <a:rPr lang="en"/>
              <a:t>Gmin represents the </a:t>
            </a:r>
            <a:r>
              <a:rPr lang="en"/>
              <a:t>minimum</a:t>
            </a:r>
            <a:r>
              <a:rPr lang="en"/>
              <a:t> desired norm for the vectors</a:t>
            </a:r>
            <a:endParaRPr/>
          </a:p>
          <a:p>
            <a:pPr indent="0" lvl="0" marL="0" rtl="0" algn="l">
              <a:spcBef>
                <a:spcPts val="1200"/>
              </a:spcBef>
              <a:spcAft>
                <a:spcPts val="1200"/>
              </a:spcAft>
              <a:buNone/>
            </a:pPr>
            <a:r>
              <a:rPr lang="en"/>
              <a:t>Continuous</a:t>
            </a:r>
            <a:r>
              <a:rPr lang="en"/>
              <a:t> setting means the mathematical formula is designed to work smoothly with any real numbers with no gaps in between.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Sparsity in Secret Vectors</a:t>
            </a:r>
            <a:endParaRPr/>
          </a:p>
          <a:p>
            <a:pPr indent="0" lvl="0" marL="0" rtl="0" algn="l">
              <a:spcBef>
                <a:spcPts val="0"/>
              </a:spcBef>
              <a:spcAft>
                <a:spcPts val="0"/>
              </a:spcAft>
              <a:buNone/>
            </a:pPr>
            <a:r>
              <a:t/>
            </a:r>
            <a:endParaRPr/>
          </a:p>
        </p:txBody>
      </p:sp>
      <p:sp>
        <p:nvSpPr>
          <p:cNvPr id="184" name="Google Shape;184;p24"/>
          <p:cNvSpPr txBox="1"/>
          <p:nvPr>
            <p:ph idx="1" type="body"/>
          </p:nvPr>
        </p:nvSpPr>
        <p:spPr>
          <a:xfrm>
            <a:off x="311700" y="1152475"/>
            <a:ext cx="8520600" cy="3803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Probability of Zeros:</a:t>
            </a:r>
            <a:endParaRPr/>
          </a:p>
          <a:p>
            <a:pPr indent="0" lvl="0" marL="0" rtl="0" algn="l">
              <a:spcBef>
                <a:spcPts val="1200"/>
              </a:spcBef>
              <a:spcAft>
                <a:spcPts val="0"/>
              </a:spcAft>
              <a:buNone/>
            </a:pPr>
            <a:r>
              <a:rPr lang="en"/>
              <a:t>We calculate the chance that each number on the list is zero with the cumulative distribution formula. To calculate the probability of each individual vector we use this formula.</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Counting Zeros in a Vector:</a:t>
            </a:r>
            <a:endParaRPr/>
          </a:p>
          <a:p>
            <a:pPr indent="0" lvl="0" marL="0" rtl="0" algn="l">
              <a:spcBef>
                <a:spcPts val="1200"/>
              </a:spcBef>
              <a:spcAft>
                <a:spcPts val="0"/>
              </a:spcAft>
              <a:buNone/>
            </a:pPr>
            <a:r>
              <a:rPr lang="en"/>
              <a:t>For one of our secret vectors, we count how many zeros we expect based on the probability.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5" name="Google Shape;185;p24"/>
          <p:cNvPicPr preferRelativeResize="0"/>
          <p:nvPr/>
        </p:nvPicPr>
        <p:blipFill>
          <a:blip r:embed="rId3">
            <a:alphaModFix/>
          </a:blip>
          <a:stretch>
            <a:fillRect/>
          </a:stretch>
        </p:blipFill>
        <p:spPr>
          <a:xfrm>
            <a:off x="2314375" y="1152483"/>
            <a:ext cx="1657325" cy="378817"/>
          </a:xfrm>
          <a:prstGeom prst="rect">
            <a:avLst/>
          </a:prstGeom>
          <a:noFill/>
          <a:ln>
            <a:noFill/>
          </a:ln>
        </p:spPr>
      </p:pic>
      <p:pic>
        <p:nvPicPr>
          <p:cNvPr id="186" name="Google Shape;186;p24"/>
          <p:cNvPicPr preferRelativeResize="0"/>
          <p:nvPr/>
        </p:nvPicPr>
        <p:blipFill>
          <a:blip r:embed="rId4">
            <a:alphaModFix/>
          </a:blip>
          <a:stretch>
            <a:fillRect/>
          </a:stretch>
        </p:blipFill>
        <p:spPr>
          <a:xfrm>
            <a:off x="2163050" y="2571750"/>
            <a:ext cx="2052597" cy="269825"/>
          </a:xfrm>
          <a:prstGeom prst="rect">
            <a:avLst/>
          </a:prstGeom>
          <a:noFill/>
          <a:ln>
            <a:noFill/>
          </a:ln>
        </p:spPr>
      </p:pic>
      <p:pic>
        <p:nvPicPr>
          <p:cNvPr id="187" name="Google Shape;187;p24"/>
          <p:cNvPicPr preferRelativeResize="0"/>
          <p:nvPr/>
        </p:nvPicPr>
        <p:blipFill>
          <a:blip r:embed="rId5">
            <a:alphaModFix/>
          </a:blip>
          <a:stretch>
            <a:fillRect/>
          </a:stretch>
        </p:blipFill>
        <p:spPr>
          <a:xfrm>
            <a:off x="4315847" y="2571750"/>
            <a:ext cx="1199222" cy="269825"/>
          </a:xfrm>
          <a:prstGeom prst="rect">
            <a:avLst/>
          </a:prstGeom>
          <a:noFill/>
          <a:ln>
            <a:noFill/>
          </a:ln>
        </p:spPr>
      </p:pic>
      <p:pic>
        <p:nvPicPr>
          <p:cNvPr id="188" name="Google Shape;188;p24"/>
          <p:cNvPicPr preferRelativeResize="0"/>
          <p:nvPr/>
        </p:nvPicPr>
        <p:blipFill>
          <a:blip r:embed="rId6">
            <a:alphaModFix/>
          </a:blip>
          <a:stretch>
            <a:fillRect/>
          </a:stretch>
        </p:blipFill>
        <p:spPr>
          <a:xfrm>
            <a:off x="2163050" y="4128125"/>
            <a:ext cx="4230470" cy="26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Sparsity in Secret Vectors</a:t>
            </a:r>
            <a:endParaRPr/>
          </a:p>
          <a:p>
            <a:pPr indent="0" lvl="0" marL="0" rtl="0" algn="l">
              <a:spcBef>
                <a:spcPts val="0"/>
              </a:spcBef>
              <a:spcAft>
                <a:spcPts val="0"/>
              </a:spcAft>
              <a:buNone/>
            </a:pPr>
            <a:r>
              <a:t/>
            </a:r>
            <a:endParaRPr/>
          </a:p>
        </p:txBody>
      </p:sp>
      <p:sp>
        <p:nvSpPr>
          <p:cNvPr id="194" name="Google Shape;194;p25"/>
          <p:cNvSpPr txBox="1"/>
          <p:nvPr>
            <p:ph idx="1" type="body"/>
          </p:nvPr>
        </p:nvSpPr>
        <p:spPr>
          <a:xfrm>
            <a:off x="311700" y="1017725"/>
            <a:ext cx="8520600" cy="355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There is always a plan to attack these vectors, and we want to understand how hard it is for someone to do it. The main goal is to figure out how resistant our system is to potential attacks.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This kind of formula is often used in cryptography to represent a measure of complexity..</a:t>
            </a:r>
            <a:endParaRPr/>
          </a:p>
          <a:p>
            <a:pPr indent="0" lvl="0" marL="0" rtl="0" algn="l">
              <a:spcBef>
                <a:spcPts val="1200"/>
              </a:spcBef>
              <a:spcAft>
                <a:spcPts val="1200"/>
              </a:spcAft>
              <a:buNone/>
            </a:pPr>
            <a:r>
              <a:rPr lang="en"/>
              <a:t>We want to pick the best settings for our system. This means finding the right parameters (like how spread out the zeros are) to make sure our system stays secure and works well.</a:t>
            </a:r>
            <a:endParaRPr/>
          </a:p>
        </p:txBody>
      </p:sp>
      <p:pic>
        <p:nvPicPr>
          <p:cNvPr id="195" name="Google Shape;195;p25"/>
          <p:cNvPicPr preferRelativeResize="0"/>
          <p:nvPr/>
        </p:nvPicPr>
        <p:blipFill>
          <a:blip r:embed="rId3">
            <a:alphaModFix/>
          </a:blip>
          <a:stretch>
            <a:fillRect/>
          </a:stretch>
        </p:blipFill>
        <p:spPr>
          <a:xfrm>
            <a:off x="3083450" y="2447950"/>
            <a:ext cx="2205700" cy="825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311700" y="53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Recommended Parameters</a:t>
            </a:r>
            <a:endParaRPr/>
          </a:p>
        </p:txBody>
      </p:sp>
      <p:sp>
        <p:nvSpPr>
          <p:cNvPr id="201" name="Google Shape;201;p26"/>
          <p:cNvSpPr txBox="1"/>
          <p:nvPr>
            <p:ph idx="1" type="body"/>
          </p:nvPr>
        </p:nvSpPr>
        <p:spPr>
          <a:xfrm>
            <a:off x="282125" y="535200"/>
            <a:ext cx="8520600" cy="4073100"/>
          </a:xfrm>
          <a:prstGeom prst="rect">
            <a:avLst/>
          </a:prstGeom>
        </p:spPr>
        <p:txBody>
          <a:bodyPr anchorCtr="0" anchor="t" bIns="91425" lIns="91425" spcFirstLastPara="1" rIns="91425" wrap="square" tIns="91425">
            <a:normAutofit/>
          </a:bodyPr>
          <a:lstStyle/>
          <a:p>
            <a:pPr indent="-298450" lvl="0" marL="457200" rtl="0" algn="l">
              <a:lnSpc>
                <a:spcPct val="100000"/>
              </a:lnSpc>
              <a:spcBef>
                <a:spcPts val="0"/>
              </a:spcBef>
              <a:spcAft>
                <a:spcPts val="0"/>
              </a:spcAft>
              <a:buSzPts val="1100"/>
              <a:buChar char="-"/>
            </a:pPr>
            <a:r>
              <a:rPr b="1" lang="en" sz="1100"/>
              <a:t>Bounds on sampled norms (g0_min and g0_max):</a:t>
            </a:r>
            <a:r>
              <a:rPr lang="en" sz="1100"/>
              <a:t> These are the minimum and maximum norms for lattice vectors that are acceptable in the scheme. Tight bounds are preferred to ensure security (high g0_min) and performance (low g0_max).</a:t>
            </a:r>
            <a:endParaRPr sz="1100"/>
          </a:p>
          <a:p>
            <a:pPr indent="-298450" lvl="0" marL="457200" rtl="0" algn="l">
              <a:lnSpc>
                <a:spcPct val="100000"/>
              </a:lnSpc>
              <a:spcBef>
                <a:spcPts val="0"/>
              </a:spcBef>
              <a:spcAft>
                <a:spcPts val="0"/>
              </a:spcAft>
              <a:buSzPts val="1100"/>
              <a:buChar char="-"/>
            </a:pPr>
            <a:r>
              <a:rPr b="1" lang="en" sz="1100"/>
              <a:t>Standard deviation σ of the signatures:</a:t>
            </a:r>
            <a:r>
              <a:rPr lang="en" sz="1100"/>
              <a:t> This parameter affects the distribution of the signature sizes. The distribution is Gaussian and is derived from Klein's sampler, which is an algorithm used for sampling lattice points. The choice of σ is critical for the scheme's security.</a:t>
            </a:r>
            <a:endParaRPr sz="1100"/>
          </a:p>
          <a:p>
            <a:pPr indent="-298450" lvl="0" marL="457200" rtl="0" algn="l">
              <a:lnSpc>
                <a:spcPct val="100000"/>
              </a:lnSpc>
              <a:spcBef>
                <a:spcPts val="0"/>
              </a:spcBef>
              <a:spcAft>
                <a:spcPts val="0"/>
              </a:spcAft>
              <a:buSzPts val="1100"/>
              <a:buChar char="-"/>
            </a:pPr>
            <a:r>
              <a:rPr b="1" lang="en" sz="1100"/>
              <a:t>Maximal norm β of the signatures: </a:t>
            </a:r>
            <a:r>
              <a:rPr lang="en" sz="1100"/>
              <a:t>This is the maximum norm allowed for a valid signature. Signatures that exceed this norm are considered too large and are rejected to avoid security risks.</a:t>
            </a:r>
            <a:endParaRPr sz="1100"/>
          </a:p>
          <a:p>
            <a:pPr indent="-298450" lvl="0" marL="457200" rtl="0" algn="l">
              <a:lnSpc>
                <a:spcPct val="100000"/>
              </a:lnSpc>
              <a:spcBef>
                <a:spcPts val="0"/>
              </a:spcBef>
              <a:spcAft>
                <a:spcPts val="0"/>
              </a:spcAft>
              <a:buSzPts val="1100"/>
              <a:buChar char="-"/>
            </a:pPr>
            <a:r>
              <a:rPr b="1" lang="en" sz="1100"/>
              <a:t>Signature byte-length size_sig and sig_rate: </a:t>
            </a:r>
            <a:r>
              <a:rPr lang="en" sz="1100"/>
              <a:t>These parameters are related to the size of the signatures. The sig_rate is a factor that influences the average size of the signatures, and size_sig is the average size itself. The goal is to minimize size_sig while maintaining security.</a:t>
            </a:r>
            <a:endParaRPr sz="1100"/>
          </a:p>
        </p:txBody>
      </p:sp>
      <p:pic>
        <p:nvPicPr>
          <p:cNvPr id="202" name="Google Shape;202;p26"/>
          <p:cNvPicPr preferRelativeResize="0"/>
          <p:nvPr/>
        </p:nvPicPr>
        <p:blipFill>
          <a:blip r:embed="rId3">
            <a:alphaModFix/>
          </a:blip>
          <a:stretch>
            <a:fillRect/>
          </a:stretch>
        </p:blipFill>
        <p:spPr>
          <a:xfrm>
            <a:off x="5584025" y="2173300"/>
            <a:ext cx="3003251" cy="2835949"/>
          </a:xfrm>
          <a:prstGeom prst="rect">
            <a:avLst/>
          </a:prstGeom>
          <a:noFill/>
          <a:ln>
            <a:noFill/>
          </a:ln>
        </p:spPr>
      </p:pic>
      <p:sp>
        <p:nvSpPr>
          <p:cNvPr id="203" name="Google Shape;203;p26"/>
          <p:cNvSpPr txBox="1"/>
          <p:nvPr/>
        </p:nvSpPr>
        <p:spPr>
          <a:xfrm>
            <a:off x="665075" y="2451900"/>
            <a:ext cx="9756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3"/>
                </a:solidFill>
                <a:latin typeface="Proxima Nova"/>
                <a:ea typeface="Proxima Nova"/>
                <a:cs typeface="Proxima Nova"/>
                <a:sym typeface="Proxima Nova"/>
              </a:rPr>
              <a:t>Notice the values are small and close to each other</a:t>
            </a:r>
            <a:endParaRPr sz="900">
              <a:solidFill>
                <a:schemeClr val="accent3"/>
              </a:solidFill>
              <a:latin typeface="Proxima Nova"/>
              <a:ea typeface="Proxima Nova"/>
              <a:cs typeface="Proxima Nova"/>
              <a:sym typeface="Proxima Nova"/>
            </a:endParaRPr>
          </a:p>
        </p:txBody>
      </p:sp>
      <p:cxnSp>
        <p:nvCxnSpPr>
          <p:cNvPr id="204" name="Google Shape;204;p26"/>
          <p:cNvCxnSpPr/>
          <p:nvPr/>
        </p:nvCxnSpPr>
        <p:spPr>
          <a:xfrm rot="10800000">
            <a:off x="3997950" y="4788663"/>
            <a:ext cx="1722000" cy="780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p26"/>
          <p:cNvCxnSpPr/>
          <p:nvPr/>
        </p:nvCxnSpPr>
        <p:spPr>
          <a:xfrm rot="10800000">
            <a:off x="2416650" y="3438963"/>
            <a:ext cx="3303300" cy="1809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p26"/>
          <p:cNvCxnSpPr/>
          <p:nvPr/>
        </p:nvCxnSpPr>
        <p:spPr>
          <a:xfrm rot="10800000">
            <a:off x="1655250" y="2815550"/>
            <a:ext cx="4064700" cy="9600"/>
          </a:xfrm>
          <a:prstGeom prst="straightConnector1">
            <a:avLst/>
          </a:prstGeom>
          <a:noFill/>
          <a:ln cap="flat" cmpd="sng" w="9525">
            <a:solidFill>
              <a:schemeClr val="dk2"/>
            </a:solidFill>
            <a:prstDash val="solid"/>
            <a:round/>
            <a:headEnd len="med" w="med" type="none"/>
            <a:tailEnd len="med" w="med" type="triangle"/>
          </a:ln>
        </p:spPr>
      </p:cxnSp>
      <p:sp>
        <p:nvSpPr>
          <p:cNvPr id="207" name="Google Shape;207;p26"/>
          <p:cNvSpPr txBox="1"/>
          <p:nvPr/>
        </p:nvSpPr>
        <p:spPr>
          <a:xfrm>
            <a:off x="1603625" y="3060563"/>
            <a:ext cx="8499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3"/>
                </a:solidFill>
                <a:latin typeface="Proxima Nova"/>
                <a:ea typeface="Proxima Nova"/>
                <a:cs typeface="Proxima Nova"/>
                <a:sym typeface="Proxima Nova"/>
              </a:rPr>
              <a:t>Chooses the smallest sig_size </a:t>
            </a:r>
            <a:endParaRPr sz="900">
              <a:solidFill>
                <a:schemeClr val="accent3"/>
              </a:solidFill>
              <a:latin typeface="Proxima Nova"/>
              <a:ea typeface="Proxima Nova"/>
              <a:cs typeface="Proxima Nova"/>
              <a:sym typeface="Proxima Nova"/>
            </a:endParaRPr>
          </a:p>
        </p:txBody>
      </p:sp>
      <p:pic>
        <p:nvPicPr>
          <p:cNvPr id="208" name="Google Shape;208;p26"/>
          <p:cNvPicPr preferRelativeResize="0"/>
          <p:nvPr/>
        </p:nvPicPr>
        <p:blipFill>
          <a:blip r:embed="rId4">
            <a:alphaModFix/>
          </a:blip>
          <a:stretch>
            <a:fillRect/>
          </a:stretch>
        </p:blipFill>
        <p:spPr>
          <a:xfrm>
            <a:off x="1559350" y="3591675"/>
            <a:ext cx="778750" cy="101775"/>
          </a:xfrm>
          <a:prstGeom prst="rect">
            <a:avLst/>
          </a:prstGeom>
          <a:noFill/>
          <a:ln>
            <a:noFill/>
          </a:ln>
        </p:spPr>
      </p:pic>
      <p:sp>
        <p:nvSpPr>
          <p:cNvPr id="209" name="Google Shape;209;p26"/>
          <p:cNvSpPr txBox="1"/>
          <p:nvPr/>
        </p:nvSpPr>
        <p:spPr>
          <a:xfrm>
            <a:off x="2741725" y="4324425"/>
            <a:ext cx="13524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3"/>
                </a:solidFill>
                <a:latin typeface="Proxima Nova"/>
                <a:ea typeface="Proxima Nova"/>
                <a:cs typeface="Proxima Nova"/>
                <a:sym typeface="Proxima Nova"/>
              </a:rPr>
              <a:t>Byte length significantly increases as the security level increases</a:t>
            </a:r>
            <a:endParaRPr sz="900">
              <a:solidFill>
                <a:schemeClr val="accent3"/>
              </a:solidFill>
              <a:latin typeface="Proxima Nova"/>
              <a:ea typeface="Proxima Nova"/>
              <a:cs typeface="Proxima Nova"/>
              <a:sym typeface="Proxima Nova"/>
            </a:endParaRPr>
          </a:p>
        </p:txBody>
      </p:sp>
      <p:cxnSp>
        <p:nvCxnSpPr>
          <p:cNvPr id="210" name="Google Shape;210;p26"/>
          <p:cNvCxnSpPr/>
          <p:nvPr/>
        </p:nvCxnSpPr>
        <p:spPr>
          <a:xfrm rot="10800000">
            <a:off x="3695125" y="3961050"/>
            <a:ext cx="2032200" cy="2220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p26"/>
          <p:cNvSpPr txBox="1"/>
          <p:nvPr/>
        </p:nvSpPr>
        <p:spPr>
          <a:xfrm>
            <a:off x="2080875" y="3724700"/>
            <a:ext cx="18210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3"/>
                </a:solidFill>
                <a:latin typeface="Proxima Nova"/>
                <a:ea typeface="Proxima Nova"/>
                <a:cs typeface="Proxima Nova"/>
                <a:sym typeface="Proxima Nova"/>
              </a:rPr>
              <a:t> Larger block sizes and higher hardness parameters indicate better resistance to attacks.</a:t>
            </a:r>
            <a:endParaRPr sz="900">
              <a:solidFill>
                <a:schemeClr val="accent3"/>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270050" y="418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Description of the Reference implementation</a:t>
            </a:r>
            <a:endParaRPr/>
          </a:p>
        </p:txBody>
      </p:sp>
      <p:pic>
        <p:nvPicPr>
          <p:cNvPr id="217" name="Google Shape;217;p27"/>
          <p:cNvPicPr preferRelativeResize="0"/>
          <p:nvPr/>
        </p:nvPicPr>
        <p:blipFill>
          <a:blip r:embed="rId3">
            <a:alphaModFix/>
          </a:blip>
          <a:stretch>
            <a:fillRect/>
          </a:stretch>
        </p:blipFill>
        <p:spPr>
          <a:xfrm>
            <a:off x="325025" y="1441806"/>
            <a:ext cx="3571802" cy="604825"/>
          </a:xfrm>
          <a:prstGeom prst="rect">
            <a:avLst/>
          </a:prstGeom>
          <a:noFill/>
          <a:ln>
            <a:noFill/>
          </a:ln>
        </p:spPr>
      </p:pic>
      <p:sp>
        <p:nvSpPr>
          <p:cNvPr id="218" name="Google Shape;218;p27"/>
          <p:cNvSpPr txBox="1"/>
          <p:nvPr/>
        </p:nvSpPr>
        <p:spPr>
          <a:xfrm>
            <a:off x="270050" y="1105283"/>
            <a:ext cx="29178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3"/>
                </a:solidFill>
                <a:latin typeface="Proxima Nova"/>
                <a:ea typeface="Proxima Nova"/>
                <a:cs typeface="Proxima Nova"/>
                <a:sym typeface="Proxima Nova"/>
              </a:rPr>
              <a:t>*Portable C refers to being able to use code on any system without </a:t>
            </a:r>
            <a:r>
              <a:rPr lang="en" sz="700">
                <a:solidFill>
                  <a:schemeClr val="accent3"/>
                </a:solidFill>
                <a:latin typeface="Proxima Nova"/>
                <a:ea typeface="Proxima Nova"/>
                <a:cs typeface="Proxima Nova"/>
                <a:sym typeface="Proxima Nova"/>
              </a:rPr>
              <a:t>modifying</a:t>
            </a:r>
            <a:r>
              <a:rPr lang="en" sz="700">
                <a:solidFill>
                  <a:schemeClr val="accent3"/>
                </a:solidFill>
                <a:latin typeface="Proxima Nova"/>
                <a:ea typeface="Proxima Nova"/>
                <a:cs typeface="Proxima Nova"/>
                <a:sym typeface="Proxima Nova"/>
              </a:rPr>
              <a:t> code*</a:t>
            </a:r>
            <a:endParaRPr sz="700">
              <a:solidFill>
                <a:schemeClr val="accent3"/>
              </a:solidFill>
              <a:latin typeface="Proxima Nova"/>
              <a:ea typeface="Proxima Nova"/>
              <a:cs typeface="Proxima Nova"/>
              <a:sym typeface="Proxima Nova"/>
            </a:endParaRPr>
          </a:p>
        </p:txBody>
      </p:sp>
      <p:pic>
        <p:nvPicPr>
          <p:cNvPr id="219" name="Google Shape;219;p27"/>
          <p:cNvPicPr preferRelativeResize="0"/>
          <p:nvPr/>
        </p:nvPicPr>
        <p:blipFill>
          <a:blip r:embed="rId4">
            <a:alphaModFix/>
          </a:blip>
          <a:stretch>
            <a:fillRect/>
          </a:stretch>
        </p:blipFill>
        <p:spPr>
          <a:xfrm>
            <a:off x="6258451" y="127075"/>
            <a:ext cx="521104" cy="572702"/>
          </a:xfrm>
          <a:prstGeom prst="rect">
            <a:avLst/>
          </a:prstGeom>
          <a:noFill/>
          <a:ln>
            <a:noFill/>
          </a:ln>
        </p:spPr>
      </p:pic>
      <p:pic>
        <p:nvPicPr>
          <p:cNvPr id="220" name="Google Shape;220;p27"/>
          <p:cNvPicPr preferRelativeResize="0"/>
          <p:nvPr/>
        </p:nvPicPr>
        <p:blipFill>
          <a:blip r:embed="rId5">
            <a:alphaModFix/>
          </a:blip>
          <a:stretch>
            <a:fillRect/>
          </a:stretch>
        </p:blipFill>
        <p:spPr>
          <a:xfrm>
            <a:off x="270050" y="2046635"/>
            <a:ext cx="3776199" cy="386800"/>
          </a:xfrm>
          <a:prstGeom prst="rect">
            <a:avLst/>
          </a:prstGeom>
          <a:noFill/>
          <a:ln>
            <a:noFill/>
          </a:ln>
        </p:spPr>
      </p:pic>
      <p:pic>
        <p:nvPicPr>
          <p:cNvPr id="221" name="Google Shape;221;p27"/>
          <p:cNvPicPr preferRelativeResize="0"/>
          <p:nvPr/>
        </p:nvPicPr>
        <p:blipFill>
          <a:blip r:embed="rId6">
            <a:alphaModFix/>
          </a:blip>
          <a:stretch>
            <a:fillRect/>
          </a:stretch>
        </p:blipFill>
        <p:spPr>
          <a:xfrm>
            <a:off x="2481312" y="4304337"/>
            <a:ext cx="3777127" cy="506000"/>
          </a:xfrm>
          <a:prstGeom prst="rect">
            <a:avLst/>
          </a:prstGeom>
          <a:noFill/>
          <a:ln>
            <a:noFill/>
          </a:ln>
        </p:spPr>
      </p:pic>
      <p:sp>
        <p:nvSpPr>
          <p:cNvPr id="222" name="Google Shape;222;p27"/>
          <p:cNvSpPr/>
          <p:nvPr/>
        </p:nvSpPr>
        <p:spPr>
          <a:xfrm>
            <a:off x="285156" y="1434350"/>
            <a:ext cx="368525" cy="231600"/>
          </a:xfrm>
          <a:custGeom>
            <a:rect b="b" l="l" r="r" t="t"/>
            <a:pathLst>
              <a:path extrusionOk="0" h="9264" w="14741">
                <a:moveTo>
                  <a:pt x="14741" y="9264"/>
                </a:moveTo>
                <a:cubicBezTo>
                  <a:pt x="10365" y="7512"/>
                  <a:pt x="4029" y="10953"/>
                  <a:pt x="696" y="7620"/>
                </a:cubicBezTo>
                <a:cubicBezTo>
                  <a:pt x="-1246" y="5678"/>
                  <a:pt x="1228" y="870"/>
                  <a:pt x="3834" y="0"/>
                </a:cubicBezTo>
              </a:path>
            </a:pathLst>
          </a:custGeom>
          <a:noFill/>
          <a:ln cap="flat" cmpd="sng" w="9525">
            <a:solidFill>
              <a:schemeClr val="dk2"/>
            </a:solidFill>
            <a:prstDash val="solid"/>
            <a:round/>
            <a:headEnd len="med" w="med" type="none"/>
            <a:tailEnd len="med" w="med" type="stealth"/>
          </a:ln>
        </p:spPr>
      </p:sp>
      <p:cxnSp>
        <p:nvCxnSpPr>
          <p:cNvPr id="223" name="Google Shape;223;p27"/>
          <p:cNvCxnSpPr/>
          <p:nvPr/>
        </p:nvCxnSpPr>
        <p:spPr>
          <a:xfrm flipH="1" rot="10800000">
            <a:off x="3930075" y="1367600"/>
            <a:ext cx="2070900" cy="721500"/>
          </a:xfrm>
          <a:prstGeom prst="straightConnector1">
            <a:avLst/>
          </a:prstGeom>
          <a:noFill/>
          <a:ln cap="flat" cmpd="sng" w="9525">
            <a:solidFill>
              <a:schemeClr val="dk2"/>
            </a:solidFill>
            <a:prstDash val="solid"/>
            <a:round/>
            <a:headEnd len="med" w="med" type="none"/>
            <a:tailEnd len="med" w="med" type="stealth"/>
          </a:ln>
        </p:spPr>
      </p:cxnSp>
      <p:sp>
        <p:nvSpPr>
          <p:cNvPr id="224" name="Google Shape;224;p27"/>
          <p:cNvSpPr txBox="1"/>
          <p:nvPr/>
        </p:nvSpPr>
        <p:spPr>
          <a:xfrm>
            <a:off x="6150175" y="842525"/>
            <a:ext cx="2605800" cy="3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3"/>
                </a:solidFill>
                <a:latin typeface="Times New Roman"/>
                <a:ea typeface="Times New Roman"/>
                <a:cs typeface="Times New Roman"/>
                <a:sym typeface="Times New Roman"/>
              </a:rPr>
              <a:t>What is the need for dynamically linked libraries rather than doing it yourself?</a:t>
            </a:r>
            <a:endParaRPr sz="800">
              <a:solidFill>
                <a:schemeClr val="accent3"/>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Libraries are already established and </a:t>
            </a:r>
            <a:r>
              <a:rPr lang="en" sz="800">
                <a:solidFill>
                  <a:schemeClr val="accent3"/>
                </a:solidFill>
                <a:latin typeface="Times New Roman"/>
                <a:ea typeface="Times New Roman"/>
                <a:cs typeface="Times New Roman"/>
                <a:sym typeface="Times New Roman"/>
              </a:rPr>
              <a:t>widely </a:t>
            </a:r>
            <a:r>
              <a:rPr lang="en" sz="800">
                <a:solidFill>
                  <a:schemeClr val="accent3"/>
                </a:solidFill>
                <a:latin typeface="Times New Roman"/>
                <a:ea typeface="Times New Roman"/>
                <a:cs typeface="Times New Roman"/>
                <a:sym typeface="Times New Roman"/>
              </a:rPr>
              <a:t>used for their efficiency and reliability.</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Reduce the need to implement complex algorithms from scratch.</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Maintenance is simplified since updates and improvements to these libraries can be adopted without modifying the main algorithm implementation.</a:t>
            </a:r>
            <a:endParaRPr sz="800">
              <a:solidFill>
                <a:schemeClr val="accent3"/>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Highly optimized for performance and take advantage of low-level optimizations.</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Using optimized libraries can significantly enhance the performance of these operations.</a:t>
            </a:r>
            <a:endParaRPr sz="800">
              <a:solidFill>
                <a:schemeClr val="accent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Makes the implementation more </a:t>
            </a:r>
            <a:r>
              <a:rPr lang="en" sz="800" u="sng">
                <a:solidFill>
                  <a:schemeClr val="dk1"/>
                </a:solidFill>
                <a:latin typeface="Times New Roman"/>
                <a:ea typeface="Times New Roman"/>
                <a:cs typeface="Times New Roman"/>
                <a:sym typeface="Times New Roman"/>
              </a:rPr>
              <a:t>portable </a:t>
            </a:r>
            <a:r>
              <a:rPr lang="en" sz="800">
                <a:solidFill>
                  <a:schemeClr val="accent3"/>
                </a:solidFill>
                <a:latin typeface="Times New Roman"/>
                <a:ea typeface="Times New Roman"/>
                <a:cs typeface="Times New Roman"/>
                <a:sym typeface="Times New Roman"/>
              </a:rPr>
              <a:t>across different platforms.</a:t>
            </a:r>
            <a:endParaRPr sz="800">
              <a:solidFill>
                <a:schemeClr val="accent3"/>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Libraries like GMP and Flint are designed to efficiently manage resources, such as memory, during large-scale computations.</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Libraries helps in effective resource utilization, preventing memory leaks and optimizing the overall efficiency of the key generation process.</a:t>
            </a:r>
            <a:endParaRPr sz="800">
              <a:solidFill>
                <a:schemeClr val="accent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800">
              <a:solidFill>
                <a:schemeClr val="accent3"/>
              </a:solidFill>
              <a:latin typeface="Times New Roman"/>
              <a:ea typeface="Times New Roman"/>
              <a:cs typeface="Times New Roman"/>
              <a:sym typeface="Times New Roman"/>
            </a:endParaRPr>
          </a:p>
        </p:txBody>
      </p:sp>
      <p:sp>
        <p:nvSpPr>
          <p:cNvPr id="225" name="Google Shape;225;p27"/>
          <p:cNvSpPr txBox="1"/>
          <p:nvPr/>
        </p:nvSpPr>
        <p:spPr>
          <a:xfrm>
            <a:off x="496650" y="2503725"/>
            <a:ext cx="2306400" cy="8055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GMP (GNU Multiple Precision Arithmetic Library)</a:t>
            </a:r>
            <a:endParaRPr sz="800">
              <a:solidFill>
                <a:schemeClr val="accent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Flint </a:t>
            </a:r>
            <a:endParaRPr sz="800">
              <a:solidFill>
                <a:schemeClr val="accent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fplll "Fast Polyhedral Lattice Linear algebra Library."</a:t>
            </a:r>
            <a:endParaRPr sz="800">
              <a:solidFill>
                <a:schemeClr val="accent3"/>
              </a:solidFill>
              <a:latin typeface="Times New Roman"/>
              <a:ea typeface="Times New Roman"/>
              <a:cs typeface="Times New Roman"/>
              <a:sym typeface="Times New Roman"/>
            </a:endParaRPr>
          </a:p>
        </p:txBody>
      </p:sp>
      <p:sp>
        <p:nvSpPr>
          <p:cNvPr id="226" name="Google Shape;226;p27"/>
          <p:cNvSpPr txBox="1"/>
          <p:nvPr/>
        </p:nvSpPr>
        <p:spPr>
          <a:xfrm>
            <a:off x="2692300" y="2398863"/>
            <a:ext cx="3489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3"/>
                </a:solidFill>
                <a:latin typeface="Times New Roman"/>
                <a:ea typeface="Times New Roman"/>
                <a:cs typeface="Times New Roman"/>
                <a:sym typeface="Times New Roman"/>
              </a:rPr>
              <a:t>software library for arbitrary-precision arithmetic, also known as bignum arithmetic. It provides a set of functions for performing arithmetic operations on integers, rational numbers, and floating-point numbers with very large or very high precision.</a:t>
            </a:r>
            <a:endParaRPr sz="800">
              <a:solidFill>
                <a:schemeClr val="accent3"/>
              </a:solidFill>
              <a:latin typeface="Times New Roman"/>
              <a:ea typeface="Times New Roman"/>
              <a:cs typeface="Times New Roman"/>
              <a:sym typeface="Times New Roman"/>
            </a:endParaRPr>
          </a:p>
        </p:txBody>
      </p:sp>
      <p:cxnSp>
        <p:nvCxnSpPr>
          <p:cNvPr id="227" name="Google Shape;227;p27"/>
          <p:cNvCxnSpPr>
            <a:endCxn id="226" idx="1"/>
          </p:cNvCxnSpPr>
          <p:nvPr/>
        </p:nvCxnSpPr>
        <p:spPr>
          <a:xfrm>
            <a:off x="2417200" y="2657313"/>
            <a:ext cx="275100" cy="27900"/>
          </a:xfrm>
          <a:prstGeom prst="straightConnector1">
            <a:avLst/>
          </a:prstGeom>
          <a:noFill/>
          <a:ln cap="flat" cmpd="sng" w="9525">
            <a:solidFill>
              <a:schemeClr val="dk2"/>
            </a:solidFill>
            <a:prstDash val="solid"/>
            <a:round/>
            <a:headEnd len="med" w="med" type="none"/>
            <a:tailEnd len="med" w="med" type="stealth"/>
          </a:ln>
        </p:spPr>
      </p:cxnSp>
      <p:sp>
        <p:nvSpPr>
          <p:cNvPr id="228" name="Google Shape;228;p27"/>
          <p:cNvSpPr txBox="1"/>
          <p:nvPr/>
        </p:nvSpPr>
        <p:spPr>
          <a:xfrm>
            <a:off x="2692300" y="3241725"/>
            <a:ext cx="32154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3"/>
                </a:solidFill>
                <a:latin typeface="Times New Roman"/>
                <a:ea typeface="Times New Roman"/>
                <a:cs typeface="Times New Roman"/>
                <a:sym typeface="Times New Roman"/>
              </a:rPr>
              <a:t>Flint is designed to offer efficient and reliable operations on integers, rationals, polynomials, matrices, and more. It is specifically tailored for mathematical research and computational number theory</a:t>
            </a:r>
            <a:endParaRPr sz="800">
              <a:solidFill>
                <a:schemeClr val="accent3"/>
              </a:solidFill>
              <a:latin typeface="Times New Roman"/>
              <a:ea typeface="Times New Roman"/>
              <a:cs typeface="Times New Roman"/>
              <a:sym typeface="Times New Roman"/>
            </a:endParaRPr>
          </a:p>
        </p:txBody>
      </p:sp>
      <p:sp>
        <p:nvSpPr>
          <p:cNvPr id="229" name="Google Shape;229;p27"/>
          <p:cNvSpPr txBox="1"/>
          <p:nvPr/>
        </p:nvSpPr>
        <p:spPr>
          <a:xfrm>
            <a:off x="192875" y="3694125"/>
            <a:ext cx="35718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3"/>
                </a:solidFill>
                <a:latin typeface="Times New Roman"/>
                <a:ea typeface="Times New Roman"/>
                <a:cs typeface="Times New Roman"/>
                <a:sym typeface="Times New Roman"/>
              </a:rPr>
              <a:t>library for lattice algorithms. It is designed to provide efficient and flexible implementations of algorithms related to lattice problems, which have applications in various areas, including cryptography and computational number theory.</a:t>
            </a:r>
            <a:endParaRPr sz="800">
              <a:solidFill>
                <a:schemeClr val="accent3"/>
              </a:solidFill>
              <a:latin typeface="Times New Roman"/>
              <a:ea typeface="Times New Roman"/>
              <a:cs typeface="Times New Roman"/>
              <a:sym typeface="Times New Roman"/>
            </a:endParaRPr>
          </a:p>
        </p:txBody>
      </p:sp>
      <p:cxnSp>
        <p:nvCxnSpPr>
          <p:cNvPr id="230" name="Google Shape;230;p27"/>
          <p:cNvCxnSpPr/>
          <p:nvPr/>
        </p:nvCxnSpPr>
        <p:spPr>
          <a:xfrm>
            <a:off x="1160625" y="3489200"/>
            <a:ext cx="8100" cy="264000"/>
          </a:xfrm>
          <a:prstGeom prst="straightConnector1">
            <a:avLst/>
          </a:prstGeom>
          <a:noFill/>
          <a:ln cap="flat" cmpd="sng" w="9525">
            <a:solidFill>
              <a:schemeClr val="dk2"/>
            </a:solidFill>
            <a:prstDash val="solid"/>
            <a:round/>
            <a:headEnd len="med" w="med" type="none"/>
            <a:tailEnd len="med" w="med" type="stealth"/>
          </a:ln>
        </p:spPr>
      </p:cxnSp>
      <p:cxnSp>
        <p:nvCxnSpPr>
          <p:cNvPr id="231" name="Google Shape;231;p27"/>
          <p:cNvCxnSpPr/>
          <p:nvPr/>
        </p:nvCxnSpPr>
        <p:spPr>
          <a:xfrm>
            <a:off x="1360725" y="3033600"/>
            <a:ext cx="1208700" cy="810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27"/>
          <p:cNvCxnSpPr/>
          <p:nvPr/>
        </p:nvCxnSpPr>
        <p:spPr>
          <a:xfrm>
            <a:off x="2569350" y="3049600"/>
            <a:ext cx="216000" cy="288300"/>
          </a:xfrm>
          <a:prstGeom prst="straightConnector1">
            <a:avLst/>
          </a:prstGeom>
          <a:noFill/>
          <a:ln cap="flat" cmpd="sng" w="9525">
            <a:solidFill>
              <a:schemeClr val="dk2"/>
            </a:solidFill>
            <a:prstDash val="solid"/>
            <a:round/>
            <a:headEnd len="med" w="med" type="none"/>
            <a:tailEnd len="med" w="med" type="stealth"/>
          </a:ln>
        </p:spPr>
      </p:cxnSp>
      <p:sp>
        <p:nvSpPr>
          <p:cNvPr id="233" name="Google Shape;233;p27"/>
          <p:cNvSpPr/>
          <p:nvPr/>
        </p:nvSpPr>
        <p:spPr>
          <a:xfrm>
            <a:off x="4470175" y="4629150"/>
            <a:ext cx="1712100" cy="14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8"/>
          <p:cNvPicPr preferRelativeResize="0"/>
          <p:nvPr/>
        </p:nvPicPr>
        <p:blipFill>
          <a:blip r:embed="rId3">
            <a:alphaModFix/>
          </a:blip>
          <a:stretch>
            <a:fillRect/>
          </a:stretch>
        </p:blipFill>
        <p:spPr>
          <a:xfrm>
            <a:off x="311700" y="1020959"/>
            <a:ext cx="3571799" cy="1902563"/>
          </a:xfrm>
          <a:prstGeom prst="rect">
            <a:avLst/>
          </a:prstGeom>
          <a:noFill/>
          <a:ln>
            <a:noFill/>
          </a:ln>
        </p:spPr>
      </p:pic>
      <p:sp>
        <p:nvSpPr>
          <p:cNvPr id="239" name="Google Shape;239;p28"/>
          <p:cNvSpPr txBox="1"/>
          <p:nvPr/>
        </p:nvSpPr>
        <p:spPr>
          <a:xfrm>
            <a:off x="311700" y="3098100"/>
            <a:ext cx="3694200" cy="16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The algorithm computes variables, specifically, directly on a 64-bit signed integer. This is done to streamline the computation process, and potentially saving processing time and resources.</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Reducing the result modulo to be done only once. This is for a computational optimization. </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Modulo operations can be computationally expensive, so reducing them to a minimum can improve the overall efficiency of the algorithm.</a:t>
            </a:r>
            <a:endParaRPr sz="800">
              <a:solidFill>
                <a:schemeClr val="dk1"/>
              </a:solidFill>
              <a:latin typeface="Times New Roman"/>
              <a:ea typeface="Times New Roman"/>
              <a:cs typeface="Times New Roman"/>
              <a:sym typeface="Times New Roman"/>
            </a:endParaRPr>
          </a:p>
        </p:txBody>
      </p:sp>
      <p:pic>
        <p:nvPicPr>
          <p:cNvPr id="240" name="Google Shape;240;p28"/>
          <p:cNvPicPr preferRelativeResize="0"/>
          <p:nvPr/>
        </p:nvPicPr>
        <p:blipFill>
          <a:blip r:embed="rId4">
            <a:alphaModFix/>
          </a:blip>
          <a:stretch>
            <a:fillRect/>
          </a:stretch>
        </p:blipFill>
        <p:spPr>
          <a:xfrm>
            <a:off x="6131692" y="556287"/>
            <a:ext cx="2605358" cy="2831900"/>
          </a:xfrm>
          <a:prstGeom prst="rect">
            <a:avLst/>
          </a:prstGeom>
          <a:noFill/>
          <a:ln>
            <a:noFill/>
          </a:ln>
        </p:spPr>
      </p:pic>
      <p:cxnSp>
        <p:nvCxnSpPr>
          <p:cNvPr id="241" name="Google Shape;241;p28"/>
          <p:cNvCxnSpPr/>
          <p:nvPr/>
        </p:nvCxnSpPr>
        <p:spPr>
          <a:xfrm>
            <a:off x="921950" y="1176625"/>
            <a:ext cx="4390800" cy="1530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28"/>
          <p:cNvCxnSpPr/>
          <p:nvPr/>
        </p:nvCxnSpPr>
        <p:spPr>
          <a:xfrm>
            <a:off x="5312600" y="1197000"/>
            <a:ext cx="10200" cy="97290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28"/>
          <p:cNvCxnSpPr/>
          <p:nvPr/>
        </p:nvCxnSpPr>
        <p:spPr>
          <a:xfrm>
            <a:off x="5321525" y="2167325"/>
            <a:ext cx="1107300" cy="38700"/>
          </a:xfrm>
          <a:prstGeom prst="straightConnector1">
            <a:avLst/>
          </a:prstGeom>
          <a:noFill/>
          <a:ln cap="flat" cmpd="sng" w="9525">
            <a:solidFill>
              <a:schemeClr val="dk2"/>
            </a:solidFill>
            <a:prstDash val="solid"/>
            <a:round/>
            <a:headEnd len="med" w="med" type="none"/>
            <a:tailEnd len="med" w="med" type="stealth"/>
          </a:ln>
        </p:spPr>
      </p:cxnSp>
      <p:sp>
        <p:nvSpPr>
          <p:cNvPr id="244" name="Google Shape;244;p28"/>
          <p:cNvSpPr txBox="1"/>
          <p:nvPr/>
        </p:nvSpPr>
        <p:spPr>
          <a:xfrm>
            <a:off x="4249800" y="3481700"/>
            <a:ext cx="4582500" cy="10164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In binary, 2^31 requires 32 bits to represent, but since the range is [0, 2^31), the highest value needed is 2^31 - 1, which indeed can be represented in 31 bits.</a:t>
            </a:r>
            <a:endParaRPr sz="800">
              <a:solidFill>
                <a:schemeClr val="accent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If we consider the upper limit, 4095, in binary, it requires 12 bits (2^12 = 4096), but we need one additional bit for the sign, making it a total of 13 bits</a:t>
            </a:r>
            <a:endParaRPr sz="800">
              <a:solidFill>
                <a:schemeClr val="accent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800">
              <a:solidFill>
                <a:schemeClr val="accent3"/>
              </a:solidFill>
              <a:latin typeface="Times New Roman"/>
              <a:ea typeface="Times New Roman"/>
              <a:cs typeface="Times New Roman"/>
              <a:sym typeface="Times New Roman"/>
            </a:endParaRPr>
          </a:p>
          <a:p>
            <a:pPr indent="-279400" lvl="0" marL="457200" rtl="0" algn="l">
              <a:spcBef>
                <a:spcPts val="0"/>
              </a:spcBef>
              <a:spcAft>
                <a:spcPts val="0"/>
              </a:spcAft>
              <a:buClr>
                <a:schemeClr val="accent3"/>
              </a:buClr>
              <a:buSzPts val="800"/>
              <a:buFont typeface="Times New Roman"/>
              <a:buChar char="●"/>
            </a:pPr>
            <a:r>
              <a:rPr lang="en" sz="800">
                <a:solidFill>
                  <a:schemeClr val="accent3"/>
                </a:solidFill>
                <a:latin typeface="Times New Roman"/>
                <a:ea typeface="Times New Roman"/>
                <a:cs typeface="Times New Roman"/>
                <a:sym typeface="Times New Roman"/>
              </a:rPr>
              <a:t>When you sum these three components (31 + 13 + 12), you get 56 bits.The extra 1 bit is to sign.</a:t>
            </a:r>
            <a:endParaRPr sz="800">
              <a:solidFill>
                <a:schemeClr val="accent3"/>
              </a:solidFill>
              <a:latin typeface="Times New Roman"/>
              <a:ea typeface="Times New Roman"/>
              <a:cs typeface="Times New Roman"/>
              <a:sym typeface="Times New Roman"/>
            </a:endParaRPr>
          </a:p>
        </p:txBody>
      </p:sp>
      <p:cxnSp>
        <p:nvCxnSpPr>
          <p:cNvPr id="245" name="Google Shape;245;p28"/>
          <p:cNvCxnSpPr/>
          <p:nvPr/>
        </p:nvCxnSpPr>
        <p:spPr>
          <a:xfrm>
            <a:off x="3633900" y="2465300"/>
            <a:ext cx="896400" cy="1016400"/>
          </a:xfrm>
          <a:prstGeom prst="straightConnector1">
            <a:avLst/>
          </a:prstGeom>
          <a:noFill/>
          <a:ln cap="flat" cmpd="sng" w="9525">
            <a:solidFill>
              <a:schemeClr val="dk2"/>
            </a:solidFill>
            <a:prstDash val="solid"/>
            <a:round/>
            <a:headEnd len="med" w="med" type="none"/>
            <a:tailEnd len="med" w="med" type="stealth"/>
          </a:ln>
        </p:spPr>
      </p:cxnSp>
      <p:sp>
        <p:nvSpPr>
          <p:cNvPr id="246" name="Google Shape;246;p28"/>
          <p:cNvSpPr txBox="1"/>
          <p:nvPr/>
        </p:nvSpPr>
        <p:spPr>
          <a:xfrm>
            <a:off x="6035650" y="300075"/>
            <a:ext cx="24654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3"/>
                </a:solidFill>
                <a:latin typeface="Times New Roman"/>
                <a:ea typeface="Times New Roman"/>
                <a:cs typeface="Times New Roman"/>
                <a:sym typeface="Times New Roman"/>
              </a:rPr>
              <a:t>From Last time:</a:t>
            </a:r>
            <a:endParaRPr sz="800">
              <a:solidFill>
                <a:schemeClr val="accent3"/>
              </a:solidFill>
              <a:latin typeface="Times New Roman"/>
              <a:ea typeface="Times New Roman"/>
              <a:cs typeface="Times New Roman"/>
              <a:sym typeface="Times New Roman"/>
            </a:endParaRPr>
          </a:p>
        </p:txBody>
      </p:sp>
      <p:pic>
        <p:nvPicPr>
          <p:cNvPr id="247" name="Google Shape;247;p28"/>
          <p:cNvPicPr preferRelativeResize="0"/>
          <p:nvPr/>
        </p:nvPicPr>
        <p:blipFill>
          <a:blip r:embed="rId5">
            <a:alphaModFix/>
          </a:blip>
          <a:stretch>
            <a:fillRect/>
          </a:stretch>
        </p:blipFill>
        <p:spPr>
          <a:xfrm>
            <a:off x="3680975" y="260600"/>
            <a:ext cx="1782050" cy="1085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9"/>
          <p:cNvPicPr preferRelativeResize="0"/>
          <p:nvPr/>
        </p:nvPicPr>
        <p:blipFill>
          <a:blip r:embed="rId3">
            <a:alphaModFix/>
          </a:blip>
          <a:stretch>
            <a:fillRect/>
          </a:stretch>
        </p:blipFill>
        <p:spPr>
          <a:xfrm>
            <a:off x="0" y="-107875"/>
            <a:ext cx="9144000" cy="5251373"/>
          </a:xfrm>
          <a:prstGeom prst="rect">
            <a:avLst/>
          </a:prstGeom>
          <a:noFill/>
          <a:ln>
            <a:noFill/>
          </a:ln>
        </p:spPr>
      </p:pic>
      <p:sp>
        <p:nvSpPr>
          <p:cNvPr id="253" name="Google Shape;253;p29"/>
          <p:cNvSpPr txBox="1"/>
          <p:nvPr>
            <p:ph type="title"/>
          </p:nvPr>
        </p:nvSpPr>
        <p:spPr>
          <a:xfrm>
            <a:off x="1922375" y="3858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5220"/>
              <a:t>THANK YOU</a:t>
            </a:r>
            <a:endParaRPr b="1" sz="52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507400" y="19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GGH to GPV</a:t>
            </a:r>
            <a:endParaRPr/>
          </a:p>
        </p:txBody>
      </p:sp>
      <p:sp>
        <p:nvSpPr>
          <p:cNvPr id="67" name="Google Shape;67;p14"/>
          <p:cNvSpPr txBox="1"/>
          <p:nvPr>
            <p:ph idx="1" type="body"/>
          </p:nvPr>
        </p:nvSpPr>
        <p:spPr>
          <a:xfrm>
            <a:off x="-19900" y="821575"/>
            <a:ext cx="63510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GGH</a:t>
            </a:r>
            <a:endParaRPr/>
          </a:p>
          <a:p>
            <a:pPr indent="-317500" lvl="1" marL="914400" rtl="0" algn="l">
              <a:spcBef>
                <a:spcPts val="0"/>
              </a:spcBef>
              <a:spcAft>
                <a:spcPts val="0"/>
              </a:spcAft>
              <a:buSzPts val="1400"/>
              <a:buChar char="-"/>
            </a:pPr>
            <a:r>
              <a:rPr lang="en"/>
              <a:t>Maps a message m to a </a:t>
            </a:r>
            <a:r>
              <a:rPr lang="en"/>
              <a:t>random</a:t>
            </a:r>
            <a:r>
              <a:rPr lang="en"/>
              <a:t> point in Euclidean Space, denoted c</a:t>
            </a:r>
            <a:endParaRPr/>
          </a:p>
          <a:p>
            <a:pPr indent="-317500" lvl="1" marL="914400" rtl="0" algn="l">
              <a:spcBef>
                <a:spcPts val="0"/>
              </a:spcBef>
              <a:spcAft>
                <a:spcPts val="0"/>
              </a:spcAft>
              <a:buSzPts val="1400"/>
              <a:buChar char="-"/>
            </a:pPr>
            <a:r>
              <a:rPr lang="en"/>
              <a:t>A secret basis, composed of short and nearly orthogonal vectors, is used to sample a lattice point that is close to c</a:t>
            </a:r>
            <a:endParaRPr/>
          </a:p>
          <a:p>
            <a:pPr indent="-317500" lvl="1" marL="914400" rtl="0" algn="l">
              <a:spcBef>
                <a:spcPts val="0"/>
              </a:spcBef>
              <a:spcAft>
                <a:spcPts val="0"/>
              </a:spcAft>
              <a:buSzPts val="1400"/>
              <a:buChar char="-"/>
            </a:pPr>
            <a:r>
              <a:rPr lang="en"/>
              <a:t>The verification process checks if the signature is a lattice point close to c using a public basis</a:t>
            </a:r>
            <a:endParaRPr/>
          </a:p>
          <a:p>
            <a:pPr indent="-317500" lvl="1" marL="914400" rtl="0" algn="l">
              <a:spcBef>
                <a:spcPts val="0"/>
              </a:spcBef>
              <a:spcAft>
                <a:spcPts val="0"/>
              </a:spcAft>
              <a:buSzPts val="1400"/>
              <a:buChar char="-"/>
            </a:pPr>
            <a:r>
              <a:rPr lang="en"/>
              <a:t>Leaks too much information </a:t>
            </a:r>
            <a:r>
              <a:rPr lang="en"/>
              <a:t>about</a:t>
            </a:r>
            <a:r>
              <a:rPr lang="en"/>
              <a:t> the shape of the </a:t>
            </a:r>
            <a:r>
              <a:rPr lang="en"/>
              <a:t>secret</a:t>
            </a:r>
            <a:r>
              <a:rPr lang="en"/>
              <a:t> </a:t>
            </a:r>
            <a:r>
              <a:rPr lang="en"/>
              <a:t>basis</a:t>
            </a:r>
            <a:r>
              <a:rPr lang="en"/>
              <a:t> </a:t>
            </a:r>
            <a:endParaRPr/>
          </a:p>
          <a:p>
            <a:pPr indent="-342900" lvl="0" marL="457200" rtl="0" algn="l">
              <a:spcBef>
                <a:spcPts val="0"/>
              </a:spcBef>
              <a:spcAft>
                <a:spcPts val="0"/>
              </a:spcAft>
              <a:buSzPts val="1800"/>
              <a:buChar char="-"/>
            </a:pPr>
            <a:r>
              <a:rPr lang="en"/>
              <a:t>GPV</a:t>
            </a:r>
            <a:endParaRPr/>
          </a:p>
          <a:p>
            <a:pPr indent="-317500" lvl="1" marL="914400" rtl="0" algn="l">
              <a:spcBef>
                <a:spcPts val="0"/>
              </a:spcBef>
              <a:spcAft>
                <a:spcPts val="0"/>
              </a:spcAft>
              <a:buSzPts val="1400"/>
              <a:buChar char="-"/>
            </a:pPr>
            <a:r>
              <a:rPr lang="en"/>
              <a:t>Randomizes the selection of the lattice point, enhancing the security </a:t>
            </a:r>
            <a:endParaRPr/>
          </a:p>
          <a:p>
            <a:pPr indent="-317500" lvl="1" marL="914400" rtl="0" algn="l">
              <a:spcBef>
                <a:spcPts val="0"/>
              </a:spcBef>
              <a:spcAft>
                <a:spcPts val="0"/>
              </a:spcAft>
              <a:buSzPts val="1400"/>
              <a:buChar char="-"/>
            </a:pPr>
            <a:r>
              <a:rPr lang="en"/>
              <a:t>Produces signatures that are statistically close to a discrete Gaussian distribution centered on the message, concealing the secret basis shape </a:t>
            </a:r>
            <a:endParaRPr/>
          </a:p>
        </p:txBody>
      </p:sp>
      <p:pic>
        <p:nvPicPr>
          <p:cNvPr id="68" name="Google Shape;68;p14"/>
          <p:cNvPicPr preferRelativeResize="0"/>
          <p:nvPr/>
        </p:nvPicPr>
        <p:blipFill>
          <a:blip r:embed="rId3">
            <a:alphaModFix/>
          </a:blip>
          <a:stretch>
            <a:fillRect/>
          </a:stretch>
        </p:blipFill>
        <p:spPr>
          <a:xfrm>
            <a:off x="6936700" y="572700"/>
            <a:ext cx="571500" cy="609600"/>
          </a:xfrm>
          <a:prstGeom prst="rect">
            <a:avLst/>
          </a:prstGeom>
          <a:noFill/>
          <a:ln>
            <a:noFill/>
          </a:ln>
        </p:spPr>
      </p:pic>
      <p:sp>
        <p:nvSpPr>
          <p:cNvPr id="69" name="Google Shape;69;p14"/>
          <p:cNvSpPr txBox="1"/>
          <p:nvPr/>
        </p:nvSpPr>
        <p:spPr>
          <a:xfrm>
            <a:off x="6503050" y="157050"/>
            <a:ext cx="112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3"/>
                </a:solidFill>
                <a:latin typeface="Proxima Nova"/>
                <a:ea typeface="Proxima Nova"/>
                <a:cs typeface="Proxima Nova"/>
                <a:sym typeface="Proxima Nova"/>
              </a:rPr>
              <a:t>Secret basis/private key </a:t>
            </a:r>
            <a:endParaRPr sz="1200">
              <a:solidFill>
                <a:schemeClr val="accent3"/>
              </a:solidFill>
              <a:latin typeface="Proxima Nova"/>
              <a:ea typeface="Proxima Nova"/>
              <a:cs typeface="Proxima Nova"/>
              <a:sym typeface="Proxima Nova"/>
            </a:endParaRPr>
          </a:p>
        </p:txBody>
      </p:sp>
      <p:pic>
        <p:nvPicPr>
          <p:cNvPr id="70" name="Google Shape;70;p14"/>
          <p:cNvPicPr preferRelativeResize="0"/>
          <p:nvPr/>
        </p:nvPicPr>
        <p:blipFill>
          <a:blip r:embed="rId4">
            <a:alphaModFix/>
          </a:blip>
          <a:stretch>
            <a:fillRect/>
          </a:stretch>
        </p:blipFill>
        <p:spPr>
          <a:xfrm>
            <a:off x="8093888" y="572700"/>
            <a:ext cx="612025" cy="967375"/>
          </a:xfrm>
          <a:prstGeom prst="rect">
            <a:avLst/>
          </a:prstGeom>
          <a:noFill/>
          <a:ln>
            <a:noFill/>
          </a:ln>
        </p:spPr>
      </p:pic>
      <p:sp>
        <p:nvSpPr>
          <p:cNvPr id="71" name="Google Shape;71;p14"/>
          <p:cNvSpPr txBox="1"/>
          <p:nvPr/>
        </p:nvSpPr>
        <p:spPr>
          <a:xfrm>
            <a:off x="7898400" y="157050"/>
            <a:ext cx="124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3"/>
                </a:solidFill>
                <a:latin typeface="Proxima Nova"/>
                <a:ea typeface="Proxima Nova"/>
                <a:cs typeface="Proxima Nova"/>
                <a:sym typeface="Proxima Nova"/>
              </a:rPr>
              <a:t>Public basis/public key </a:t>
            </a:r>
            <a:endParaRPr sz="1200">
              <a:solidFill>
                <a:schemeClr val="accent3"/>
              </a:solidFill>
              <a:latin typeface="Proxima Nova"/>
              <a:ea typeface="Proxima Nova"/>
              <a:cs typeface="Proxima Nova"/>
              <a:sym typeface="Proxima Nova"/>
            </a:endParaRPr>
          </a:p>
        </p:txBody>
      </p:sp>
      <p:sp>
        <p:nvSpPr>
          <p:cNvPr id="72" name="Google Shape;72;p14"/>
          <p:cNvSpPr txBox="1"/>
          <p:nvPr/>
        </p:nvSpPr>
        <p:spPr>
          <a:xfrm>
            <a:off x="7108700" y="-90225"/>
            <a:ext cx="159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3"/>
                </a:solidFill>
                <a:latin typeface="Proxima Nova"/>
                <a:ea typeface="Proxima Nova"/>
                <a:cs typeface="Proxima Nova"/>
                <a:sym typeface="Proxima Nova"/>
              </a:rPr>
              <a:t>Visualization</a:t>
            </a:r>
            <a:r>
              <a:rPr lang="en" sz="1300">
                <a:solidFill>
                  <a:schemeClr val="accent3"/>
                </a:solidFill>
                <a:latin typeface="Proxima Nova"/>
                <a:ea typeface="Proxima Nova"/>
                <a:cs typeface="Proxima Nova"/>
                <a:sym typeface="Proxima Nova"/>
              </a:rPr>
              <a:t> </a:t>
            </a:r>
            <a:endParaRPr sz="1300">
              <a:solidFill>
                <a:schemeClr val="accent3"/>
              </a:solidFill>
              <a:latin typeface="Proxima Nova"/>
              <a:ea typeface="Proxima Nova"/>
              <a:cs typeface="Proxima Nova"/>
              <a:sym typeface="Proxima Nova"/>
            </a:endParaRPr>
          </a:p>
        </p:txBody>
      </p:sp>
      <p:pic>
        <p:nvPicPr>
          <p:cNvPr id="73" name="Google Shape;73;p14"/>
          <p:cNvPicPr preferRelativeResize="0"/>
          <p:nvPr/>
        </p:nvPicPr>
        <p:blipFill>
          <a:blip r:embed="rId5">
            <a:alphaModFix/>
          </a:blip>
          <a:stretch>
            <a:fillRect/>
          </a:stretch>
        </p:blipFill>
        <p:spPr>
          <a:xfrm>
            <a:off x="6094575" y="1460325"/>
            <a:ext cx="2984975" cy="2726449"/>
          </a:xfrm>
          <a:prstGeom prst="rect">
            <a:avLst/>
          </a:prstGeom>
          <a:noFill/>
          <a:ln>
            <a:noFill/>
          </a:ln>
        </p:spPr>
      </p:pic>
      <p:sp>
        <p:nvSpPr>
          <p:cNvPr id="74" name="Google Shape;74;p14"/>
          <p:cNvSpPr txBox="1"/>
          <p:nvPr/>
        </p:nvSpPr>
        <p:spPr>
          <a:xfrm>
            <a:off x="1834927" y="2252302"/>
            <a:ext cx="547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GPV Framework</a:t>
            </a:r>
            <a:endParaRPr/>
          </a:p>
        </p:txBody>
      </p:sp>
      <p:sp>
        <p:nvSpPr>
          <p:cNvPr id="80" name="Google Shape;80;p15"/>
          <p:cNvSpPr txBox="1"/>
          <p:nvPr>
            <p:ph idx="1" type="body"/>
          </p:nvPr>
        </p:nvSpPr>
        <p:spPr>
          <a:xfrm>
            <a:off x="311700" y="1152475"/>
            <a:ext cx="756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Compounds</a:t>
            </a:r>
            <a:endParaRPr/>
          </a:p>
          <a:p>
            <a:pPr indent="-342900" lvl="0" marL="457200" rtl="0" algn="l">
              <a:spcBef>
                <a:spcPts val="1200"/>
              </a:spcBef>
              <a:spcAft>
                <a:spcPts val="0"/>
              </a:spcAft>
              <a:buSzPts val="1800"/>
              <a:buChar char="-"/>
            </a:pPr>
            <a:r>
              <a:rPr b="1" lang="en"/>
              <a:t>Public Key</a:t>
            </a:r>
            <a:r>
              <a:rPr lang="en"/>
              <a:t>: A full-rank matrix </a:t>
            </a:r>
            <a:r>
              <a:rPr lang="en"/>
              <a:t> </a:t>
            </a:r>
            <a:endParaRPr/>
          </a:p>
          <a:p>
            <a:pPr indent="-342900" lvl="0" marL="457200" rtl="0" algn="l">
              <a:spcBef>
                <a:spcPts val="0"/>
              </a:spcBef>
              <a:spcAft>
                <a:spcPts val="0"/>
              </a:spcAft>
              <a:buSzPts val="1800"/>
              <a:buChar char="-"/>
            </a:pPr>
            <a:r>
              <a:rPr b="1" lang="en"/>
              <a:t>Secret Key</a:t>
            </a:r>
            <a:r>
              <a:rPr lang="en"/>
              <a:t>: A matrix                with short entries such that               0</a:t>
            </a:r>
            <a:endParaRPr/>
          </a:p>
          <a:p>
            <a:pPr indent="0" lvl="0" marL="0" rtl="0" algn="l">
              <a:spcBef>
                <a:spcPts val="1200"/>
              </a:spcBef>
              <a:spcAft>
                <a:spcPts val="0"/>
              </a:spcAft>
              <a:buNone/>
            </a:pPr>
            <a:r>
              <a:rPr lang="en"/>
              <a:t>Hash Function and Signature</a:t>
            </a:r>
            <a:endParaRPr/>
          </a:p>
          <a:p>
            <a:pPr indent="-342900" lvl="0" marL="457200" rtl="0" algn="l">
              <a:spcBef>
                <a:spcPts val="1200"/>
              </a:spcBef>
              <a:spcAft>
                <a:spcPts val="0"/>
              </a:spcAft>
              <a:buSzPts val="1800"/>
              <a:buChar char="-"/>
            </a:pPr>
            <a:r>
              <a:rPr lang="en"/>
              <a:t>Given a message m′, we first hash it to H(m′) </a:t>
            </a:r>
            <a:endParaRPr/>
          </a:p>
          <a:p>
            <a:pPr indent="-342900" lvl="0" marL="457200" rtl="0" algn="l">
              <a:spcBef>
                <a:spcPts val="0"/>
              </a:spcBef>
              <a:spcAft>
                <a:spcPts val="0"/>
              </a:spcAft>
              <a:buSzPts val="1800"/>
              <a:buChar char="-"/>
            </a:pPr>
            <a:r>
              <a:rPr lang="en"/>
              <a:t>To sign the message, you first create a scrambled version                         of the hash message using a preimage </a:t>
            </a:r>
            <a:endParaRPr/>
          </a:p>
          <a:p>
            <a:pPr indent="-342900" lvl="0" marL="457200" rtl="0" algn="l">
              <a:spcBef>
                <a:spcPts val="0"/>
              </a:spcBef>
              <a:spcAft>
                <a:spcPts val="0"/>
              </a:spcAft>
              <a:buSzPts val="1800"/>
              <a:buChar char="-"/>
            </a:pPr>
            <a:r>
              <a:rPr lang="en"/>
              <a:t>Valid signature is </a:t>
            </a:r>
            <a:endParaRPr/>
          </a:p>
        </p:txBody>
      </p:sp>
      <p:pic>
        <p:nvPicPr>
          <p:cNvPr id="81" name="Google Shape;81;p15"/>
          <p:cNvPicPr preferRelativeResize="0"/>
          <p:nvPr/>
        </p:nvPicPr>
        <p:blipFill>
          <a:blip r:embed="rId3">
            <a:alphaModFix/>
          </a:blip>
          <a:stretch>
            <a:fillRect/>
          </a:stretch>
        </p:blipFill>
        <p:spPr>
          <a:xfrm>
            <a:off x="3788825" y="1678900"/>
            <a:ext cx="2124775" cy="405400"/>
          </a:xfrm>
          <a:prstGeom prst="rect">
            <a:avLst/>
          </a:prstGeom>
          <a:noFill/>
          <a:ln>
            <a:noFill/>
          </a:ln>
        </p:spPr>
      </p:pic>
      <p:pic>
        <p:nvPicPr>
          <p:cNvPr id="82" name="Google Shape;82;p15"/>
          <p:cNvPicPr preferRelativeResize="0"/>
          <p:nvPr/>
        </p:nvPicPr>
        <p:blipFill>
          <a:blip r:embed="rId4">
            <a:alphaModFix/>
          </a:blip>
          <a:stretch>
            <a:fillRect/>
          </a:stretch>
        </p:blipFill>
        <p:spPr>
          <a:xfrm>
            <a:off x="2928550" y="2030675"/>
            <a:ext cx="860275" cy="350111"/>
          </a:xfrm>
          <a:prstGeom prst="rect">
            <a:avLst/>
          </a:prstGeom>
          <a:noFill/>
          <a:ln>
            <a:noFill/>
          </a:ln>
        </p:spPr>
      </p:pic>
      <p:pic>
        <p:nvPicPr>
          <p:cNvPr id="83" name="Google Shape;83;p15"/>
          <p:cNvPicPr preferRelativeResize="0"/>
          <p:nvPr/>
        </p:nvPicPr>
        <p:blipFill>
          <a:blip r:embed="rId5">
            <a:alphaModFix/>
          </a:blip>
          <a:stretch>
            <a:fillRect/>
          </a:stretch>
        </p:blipFill>
        <p:spPr>
          <a:xfrm>
            <a:off x="6579400" y="2040288"/>
            <a:ext cx="798350" cy="330875"/>
          </a:xfrm>
          <a:prstGeom prst="rect">
            <a:avLst/>
          </a:prstGeom>
          <a:noFill/>
          <a:ln>
            <a:noFill/>
          </a:ln>
        </p:spPr>
      </p:pic>
      <p:sp>
        <p:nvSpPr>
          <p:cNvPr id="84" name="Google Shape;84;p15"/>
          <p:cNvSpPr txBox="1"/>
          <p:nvPr/>
        </p:nvSpPr>
        <p:spPr>
          <a:xfrm>
            <a:off x="7019100" y="2851550"/>
            <a:ext cx="212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H = Hash </a:t>
            </a:r>
            <a:r>
              <a:rPr lang="en" sz="1800">
                <a:solidFill>
                  <a:schemeClr val="accent3"/>
                </a:solidFill>
                <a:latin typeface="Proxima Nova"/>
                <a:ea typeface="Proxima Nova"/>
                <a:cs typeface="Proxima Nova"/>
                <a:sym typeface="Proxima Nova"/>
              </a:rPr>
              <a:t>function</a:t>
            </a: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p:txBody>
      </p:sp>
      <p:pic>
        <p:nvPicPr>
          <p:cNvPr id="85" name="Google Shape;85;p15"/>
          <p:cNvPicPr preferRelativeResize="0"/>
          <p:nvPr/>
        </p:nvPicPr>
        <p:blipFill>
          <a:blip r:embed="rId6">
            <a:alphaModFix/>
          </a:blip>
          <a:stretch>
            <a:fillRect/>
          </a:stretch>
        </p:blipFill>
        <p:spPr>
          <a:xfrm>
            <a:off x="4753950" y="3580400"/>
            <a:ext cx="961869" cy="350100"/>
          </a:xfrm>
          <a:prstGeom prst="rect">
            <a:avLst/>
          </a:prstGeom>
          <a:noFill/>
          <a:ln>
            <a:noFill/>
          </a:ln>
        </p:spPr>
      </p:pic>
      <p:pic>
        <p:nvPicPr>
          <p:cNvPr id="86" name="Google Shape;86;p15"/>
          <p:cNvPicPr preferRelativeResize="0"/>
          <p:nvPr/>
        </p:nvPicPr>
        <p:blipFill>
          <a:blip r:embed="rId7">
            <a:alphaModFix/>
          </a:blip>
          <a:stretch>
            <a:fillRect/>
          </a:stretch>
        </p:blipFill>
        <p:spPr>
          <a:xfrm>
            <a:off x="2605600" y="3930500"/>
            <a:ext cx="3110222" cy="330875"/>
          </a:xfrm>
          <a:prstGeom prst="rect">
            <a:avLst/>
          </a:prstGeom>
          <a:noFill/>
          <a:ln>
            <a:noFill/>
          </a:ln>
        </p:spPr>
      </p:pic>
      <p:sp>
        <p:nvSpPr>
          <p:cNvPr id="87" name="Google Shape;87;p15"/>
          <p:cNvSpPr txBox="1"/>
          <p:nvPr/>
        </p:nvSpPr>
        <p:spPr>
          <a:xfrm>
            <a:off x="7019100" y="3580400"/>
            <a:ext cx="182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s = Short vector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47025" y="121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Co-cyclic </a:t>
            </a:r>
            <a:r>
              <a:rPr lang="en"/>
              <a:t>lattices </a:t>
            </a:r>
            <a:endParaRPr/>
          </a:p>
        </p:txBody>
      </p:sp>
      <p:sp>
        <p:nvSpPr>
          <p:cNvPr id="93" name="Google Shape;93;p16"/>
          <p:cNvSpPr txBox="1"/>
          <p:nvPr>
            <p:ph idx="1" type="body"/>
          </p:nvPr>
        </p:nvSpPr>
        <p:spPr>
          <a:xfrm>
            <a:off x="77875" y="664975"/>
            <a:ext cx="67470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en"/>
              <a:t>What is a Co-cyclic Lattice?</a:t>
            </a:r>
            <a:endParaRPr/>
          </a:p>
          <a:p>
            <a:pPr indent="-290830" lvl="1" marL="914400" rtl="0" algn="l">
              <a:spcBef>
                <a:spcPts val="0"/>
              </a:spcBef>
              <a:spcAft>
                <a:spcPts val="0"/>
              </a:spcAft>
              <a:buSzPct val="100000"/>
              <a:buChar char="-"/>
            </a:pPr>
            <a:r>
              <a:rPr lang="en"/>
              <a:t>A grid extending infinitely, composed of points with integer coordinates known as an integer lattice, L</a:t>
            </a:r>
            <a:endParaRPr/>
          </a:p>
          <a:p>
            <a:pPr indent="-290830" lvl="1" marL="914400" rtl="0" algn="l">
              <a:spcBef>
                <a:spcPts val="0"/>
              </a:spcBef>
              <a:spcAft>
                <a:spcPts val="0"/>
              </a:spcAft>
              <a:buSzPct val="100000"/>
              <a:buChar char="-"/>
            </a:pPr>
            <a:r>
              <a:rPr lang="en"/>
              <a:t>Co-cyclic lattices are formed when the quotient group          is cyclic, meaning all points can be generated from a single point by addition or subtraction</a:t>
            </a:r>
            <a:endParaRPr/>
          </a:p>
          <a:p>
            <a:pPr indent="-290830" lvl="1" marL="914400" rtl="0" algn="l">
              <a:spcBef>
                <a:spcPts val="0"/>
              </a:spcBef>
              <a:spcAft>
                <a:spcPts val="0"/>
              </a:spcAft>
              <a:buSzPct val="100000"/>
              <a:buChar char="-"/>
            </a:pPr>
            <a:r>
              <a:rPr lang="en"/>
              <a:t>They are prevalent in lattice structures (about 85% density), offering useful properties for cryptography</a:t>
            </a:r>
            <a:endParaRPr/>
          </a:p>
          <a:p>
            <a:pPr indent="-308610" lvl="0" marL="457200" rtl="0" algn="l">
              <a:spcBef>
                <a:spcPts val="0"/>
              </a:spcBef>
              <a:spcAft>
                <a:spcPts val="0"/>
              </a:spcAft>
              <a:buSzPct val="100000"/>
              <a:buChar char="-"/>
            </a:pPr>
            <a:r>
              <a:rPr lang="en"/>
              <a:t>Cryptographic Significance:</a:t>
            </a:r>
            <a:endParaRPr/>
          </a:p>
          <a:p>
            <a:pPr indent="-290830" lvl="1" marL="914400" rtl="0" algn="l">
              <a:spcBef>
                <a:spcPts val="0"/>
              </a:spcBef>
              <a:spcAft>
                <a:spcPts val="0"/>
              </a:spcAft>
              <a:buSzPct val="100000"/>
              <a:buChar char="-"/>
            </a:pPr>
            <a:r>
              <a:rPr lang="en"/>
              <a:t>Hardness Problems: The security of cryptographic methods using lattices relies on difficult problems like SVP (Shortest Vector Problem) and CVP (Closest Vector Problem), which remain challenging in co-cyclic lattices</a:t>
            </a:r>
            <a:endParaRPr/>
          </a:p>
          <a:p>
            <a:pPr indent="-308610" lvl="0" marL="457200" rtl="0" algn="l">
              <a:spcBef>
                <a:spcPts val="0"/>
              </a:spcBef>
              <a:spcAft>
                <a:spcPts val="0"/>
              </a:spcAft>
              <a:buSzPct val="100000"/>
              <a:buChar char="-"/>
            </a:pPr>
            <a:r>
              <a:rPr lang="en"/>
              <a:t>Hermite Normal Form (HNF):</a:t>
            </a:r>
            <a:endParaRPr/>
          </a:p>
          <a:p>
            <a:pPr indent="-290830" lvl="1" marL="914400" rtl="0" algn="l">
              <a:spcBef>
                <a:spcPts val="0"/>
              </a:spcBef>
              <a:spcAft>
                <a:spcPts val="0"/>
              </a:spcAft>
              <a:buSzPct val="100000"/>
              <a:buChar char="-"/>
            </a:pPr>
            <a:r>
              <a:rPr lang="en"/>
              <a:t>A standardized representation of a lattice that simplifies the verification of whether a point is part of the lattice</a:t>
            </a:r>
            <a:endParaRPr/>
          </a:p>
          <a:p>
            <a:pPr indent="-290830" lvl="1" marL="914400" rtl="0" algn="l">
              <a:spcBef>
                <a:spcPts val="0"/>
              </a:spcBef>
              <a:spcAft>
                <a:spcPts val="0"/>
              </a:spcAft>
              <a:buSzPct val="100000"/>
              <a:buChar char="-"/>
            </a:pPr>
            <a:r>
              <a:rPr lang="en"/>
              <a:t>Utilized in checking signature validity efficiently</a:t>
            </a:r>
            <a:endParaRPr/>
          </a:p>
          <a:p>
            <a:pPr indent="-308610" lvl="0" marL="457200" rtl="0" algn="l">
              <a:spcBef>
                <a:spcPts val="0"/>
              </a:spcBef>
              <a:spcAft>
                <a:spcPts val="0"/>
              </a:spcAft>
              <a:buSzPct val="100000"/>
              <a:buChar char="-"/>
            </a:pPr>
            <a:r>
              <a:rPr lang="en"/>
              <a:t>Application in Signature Schemes:</a:t>
            </a:r>
            <a:endParaRPr/>
          </a:p>
          <a:p>
            <a:pPr indent="-290830" lvl="1" marL="914400" rtl="0" algn="l">
              <a:spcBef>
                <a:spcPts val="0"/>
              </a:spcBef>
              <a:spcAft>
                <a:spcPts val="0"/>
              </a:spcAft>
              <a:buSzPct val="100000"/>
              <a:buChar char="-"/>
            </a:pPr>
            <a:r>
              <a:rPr lang="en"/>
              <a:t>Co-cyclic lattices allow for the development of reliable trapdoors, crucial for the creation and verification of secure digital signatures within schemes like the GPV framework</a:t>
            </a:r>
            <a:endParaRPr/>
          </a:p>
          <a:p>
            <a:pPr indent="0" lvl="0" marL="0" rtl="0" algn="l">
              <a:spcBef>
                <a:spcPts val="1200"/>
              </a:spcBef>
              <a:spcAft>
                <a:spcPts val="1200"/>
              </a:spcAft>
              <a:buNone/>
            </a:pPr>
            <a:r>
              <a:rPr lang="en"/>
              <a:t>Lattice Verification Check</a:t>
            </a:r>
            <a:endParaRPr/>
          </a:p>
        </p:txBody>
      </p:sp>
      <p:pic>
        <p:nvPicPr>
          <p:cNvPr id="94" name="Google Shape;94;p16"/>
          <p:cNvPicPr preferRelativeResize="0"/>
          <p:nvPr/>
        </p:nvPicPr>
        <p:blipFill rotWithShape="1">
          <a:blip r:embed="rId3">
            <a:alphaModFix/>
          </a:blip>
          <a:srcRect b="0" l="0" r="0" t="0"/>
          <a:stretch/>
        </p:blipFill>
        <p:spPr>
          <a:xfrm>
            <a:off x="4003250" y="1104900"/>
            <a:ext cx="311724" cy="180800"/>
          </a:xfrm>
          <a:prstGeom prst="rect">
            <a:avLst/>
          </a:prstGeom>
          <a:noFill/>
          <a:ln>
            <a:noFill/>
          </a:ln>
        </p:spPr>
      </p:pic>
      <p:pic>
        <p:nvPicPr>
          <p:cNvPr id="95" name="Google Shape;95;p16"/>
          <p:cNvPicPr preferRelativeResize="0"/>
          <p:nvPr/>
        </p:nvPicPr>
        <p:blipFill>
          <a:blip r:embed="rId4">
            <a:alphaModFix/>
          </a:blip>
          <a:stretch>
            <a:fillRect/>
          </a:stretch>
        </p:blipFill>
        <p:spPr>
          <a:xfrm>
            <a:off x="7108775" y="442725"/>
            <a:ext cx="1181100" cy="628650"/>
          </a:xfrm>
          <a:prstGeom prst="rect">
            <a:avLst/>
          </a:prstGeom>
          <a:noFill/>
          <a:ln>
            <a:noFill/>
          </a:ln>
        </p:spPr>
      </p:pic>
      <p:sp>
        <p:nvSpPr>
          <p:cNvPr id="96" name="Google Shape;96;p16"/>
          <p:cNvSpPr txBox="1"/>
          <p:nvPr/>
        </p:nvSpPr>
        <p:spPr>
          <a:xfrm>
            <a:off x="7282575" y="97475"/>
            <a:ext cx="170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HNF </a:t>
            </a:r>
            <a:endParaRPr sz="1800">
              <a:solidFill>
                <a:schemeClr val="accent3"/>
              </a:solidFill>
              <a:latin typeface="Proxima Nova"/>
              <a:ea typeface="Proxima Nova"/>
              <a:cs typeface="Proxima Nova"/>
              <a:sym typeface="Proxima Nova"/>
            </a:endParaRPr>
          </a:p>
        </p:txBody>
      </p:sp>
      <p:sp>
        <p:nvSpPr>
          <p:cNvPr id="97" name="Google Shape;97;p16"/>
          <p:cNvSpPr txBox="1"/>
          <p:nvPr/>
        </p:nvSpPr>
        <p:spPr>
          <a:xfrm>
            <a:off x="7283700" y="1018300"/>
            <a:ext cx="186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 identity matrix of size n-1</a:t>
            </a:r>
            <a:endParaRPr sz="1100">
              <a:solidFill>
                <a:schemeClr val="accent3"/>
              </a:solidFill>
              <a:latin typeface="Proxima Nova"/>
              <a:ea typeface="Proxima Nova"/>
              <a:cs typeface="Proxima Nova"/>
              <a:sym typeface="Proxima Nova"/>
            </a:endParaRPr>
          </a:p>
        </p:txBody>
      </p:sp>
      <p:pic>
        <p:nvPicPr>
          <p:cNvPr id="98" name="Google Shape;98;p16"/>
          <p:cNvPicPr preferRelativeResize="0"/>
          <p:nvPr/>
        </p:nvPicPr>
        <p:blipFill>
          <a:blip r:embed="rId5">
            <a:alphaModFix/>
          </a:blip>
          <a:stretch>
            <a:fillRect/>
          </a:stretch>
        </p:blipFill>
        <p:spPr>
          <a:xfrm>
            <a:off x="6973375" y="1061950"/>
            <a:ext cx="419100" cy="266700"/>
          </a:xfrm>
          <a:prstGeom prst="rect">
            <a:avLst/>
          </a:prstGeom>
          <a:noFill/>
          <a:ln>
            <a:noFill/>
          </a:ln>
        </p:spPr>
      </p:pic>
      <p:pic>
        <p:nvPicPr>
          <p:cNvPr id="99" name="Google Shape;99;p16"/>
          <p:cNvPicPr preferRelativeResize="0"/>
          <p:nvPr/>
        </p:nvPicPr>
        <p:blipFill>
          <a:blip r:embed="rId6">
            <a:alphaModFix/>
          </a:blip>
          <a:stretch>
            <a:fillRect/>
          </a:stretch>
        </p:blipFill>
        <p:spPr>
          <a:xfrm>
            <a:off x="6973375" y="1328650"/>
            <a:ext cx="363100" cy="234000"/>
          </a:xfrm>
          <a:prstGeom prst="rect">
            <a:avLst/>
          </a:prstGeom>
          <a:noFill/>
          <a:ln>
            <a:noFill/>
          </a:ln>
        </p:spPr>
      </p:pic>
      <p:sp>
        <p:nvSpPr>
          <p:cNvPr id="100" name="Google Shape;100;p16"/>
          <p:cNvSpPr txBox="1"/>
          <p:nvPr/>
        </p:nvSpPr>
        <p:spPr>
          <a:xfrm>
            <a:off x="7268700" y="1293825"/>
            <a:ext cx="1706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 transpose of the vector                                                                                      Vcheck, part of public key</a:t>
            </a:r>
            <a:endParaRPr sz="1100">
              <a:solidFill>
                <a:schemeClr val="accent3"/>
              </a:solidFill>
              <a:latin typeface="Proxima Nova"/>
              <a:ea typeface="Proxima Nova"/>
              <a:cs typeface="Proxima Nova"/>
              <a:sym typeface="Proxima Nova"/>
            </a:endParaRPr>
          </a:p>
        </p:txBody>
      </p:sp>
      <p:sp>
        <p:nvSpPr>
          <p:cNvPr id="101" name="Google Shape;101;p16"/>
          <p:cNvSpPr txBox="1"/>
          <p:nvPr/>
        </p:nvSpPr>
        <p:spPr>
          <a:xfrm>
            <a:off x="7117650" y="1819925"/>
            <a:ext cx="209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0 = Row of zeros, indicates that there are no cross terms</a:t>
            </a:r>
            <a:endParaRPr sz="1100">
              <a:solidFill>
                <a:schemeClr val="accent3"/>
              </a:solidFill>
              <a:latin typeface="Proxima Nova"/>
              <a:ea typeface="Proxima Nova"/>
              <a:cs typeface="Proxima Nova"/>
              <a:sym typeface="Proxima Nova"/>
            </a:endParaRPr>
          </a:p>
        </p:txBody>
      </p:sp>
      <p:pic>
        <p:nvPicPr>
          <p:cNvPr id="102" name="Google Shape;102;p16"/>
          <p:cNvPicPr preferRelativeResize="0"/>
          <p:nvPr/>
        </p:nvPicPr>
        <p:blipFill>
          <a:blip r:embed="rId7">
            <a:alphaModFix/>
          </a:blip>
          <a:stretch>
            <a:fillRect/>
          </a:stretch>
        </p:blipFill>
        <p:spPr>
          <a:xfrm>
            <a:off x="7032075" y="2282775"/>
            <a:ext cx="245703" cy="180800"/>
          </a:xfrm>
          <a:prstGeom prst="rect">
            <a:avLst/>
          </a:prstGeom>
          <a:noFill/>
          <a:ln>
            <a:noFill/>
          </a:ln>
        </p:spPr>
      </p:pic>
      <p:sp>
        <p:nvSpPr>
          <p:cNvPr id="103" name="Google Shape;103;p16"/>
          <p:cNvSpPr txBox="1"/>
          <p:nvPr/>
        </p:nvSpPr>
        <p:spPr>
          <a:xfrm>
            <a:off x="7217100" y="2208975"/>
            <a:ext cx="1895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 determinant of the lattice   (L), volume spanned by the lattice</a:t>
            </a:r>
            <a:endParaRPr sz="1100">
              <a:solidFill>
                <a:schemeClr val="accent3"/>
              </a:solidFill>
              <a:latin typeface="Proxima Nova"/>
              <a:ea typeface="Proxima Nova"/>
              <a:cs typeface="Proxima Nova"/>
              <a:sym typeface="Proxima Nova"/>
            </a:endParaRPr>
          </a:p>
        </p:txBody>
      </p:sp>
      <p:pic>
        <p:nvPicPr>
          <p:cNvPr id="104" name="Google Shape;104;p16"/>
          <p:cNvPicPr preferRelativeResize="0"/>
          <p:nvPr/>
        </p:nvPicPr>
        <p:blipFill>
          <a:blip r:embed="rId8">
            <a:alphaModFix/>
          </a:blip>
          <a:stretch>
            <a:fillRect/>
          </a:stretch>
        </p:blipFill>
        <p:spPr>
          <a:xfrm>
            <a:off x="197850" y="3826921"/>
            <a:ext cx="3577700" cy="1136525"/>
          </a:xfrm>
          <a:prstGeom prst="rect">
            <a:avLst/>
          </a:prstGeom>
          <a:noFill/>
          <a:ln>
            <a:noFill/>
          </a:ln>
        </p:spPr>
      </p:pic>
      <p:sp>
        <p:nvSpPr>
          <p:cNvPr id="105" name="Google Shape;105;p16"/>
          <p:cNvSpPr txBox="1"/>
          <p:nvPr/>
        </p:nvSpPr>
        <p:spPr>
          <a:xfrm>
            <a:off x="4770425" y="3516575"/>
            <a:ext cx="444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 This is a vector that we want to test for membership in the lattice </a:t>
            </a:r>
            <a:endParaRPr sz="1100">
              <a:solidFill>
                <a:schemeClr val="accent3"/>
              </a:solidFill>
              <a:latin typeface="Proxima Nova"/>
              <a:ea typeface="Proxima Nova"/>
              <a:cs typeface="Proxima Nova"/>
              <a:sym typeface="Proxima Nova"/>
            </a:endParaRPr>
          </a:p>
        </p:txBody>
      </p:sp>
      <p:pic>
        <p:nvPicPr>
          <p:cNvPr id="106" name="Google Shape;106;p16"/>
          <p:cNvPicPr preferRelativeResize="0"/>
          <p:nvPr/>
        </p:nvPicPr>
        <p:blipFill>
          <a:blip r:embed="rId9">
            <a:alphaModFix/>
          </a:blip>
          <a:stretch>
            <a:fillRect/>
          </a:stretch>
        </p:blipFill>
        <p:spPr>
          <a:xfrm>
            <a:off x="3849825" y="3560225"/>
            <a:ext cx="1010924" cy="266700"/>
          </a:xfrm>
          <a:prstGeom prst="rect">
            <a:avLst/>
          </a:prstGeom>
          <a:noFill/>
          <a:ln>
            <a:noFill/>
          </a:ln>
        </p:spPr>
      </p:pic>
      <p:pic>
        <p:nvPicPr>
          <p:cNvPr id="107" name="Google Shape;107;p16"/>
          <p:cNvPicPr preferRelativeResize="0"/>
          <p:nvPr/>
        </p:nvPicPr>
        <p:blipFill>
          <a:blip r:embed="rId10">
            <a:alphaModFix/>
          </a:blip>
          <a:stretch>
            <a:fillRect/>
          </a:stretch>
        </p:blipFill>
        <p:spPr>
          <a:xfrm>
            <a:off x="3849825" y="3826925"/>
            <a:ext cx="153400" cy="180800"/>
          </a:xfrm>
          <a:prstGeom prst="rect">
            <a:avLst/>
          </a:prstGeom>
          <a:noFill/>
          <a:ln>
            <a:noFill/>
          </a:ln>
        </p:spPr>
      </p:pic>
      <p:pic>
        <p:nvPicPr>
          <p:cNvPr id="108" name="Google Shape;108;p16"/>
          <p:cNvPicPr preferRelativeResize="0"/>
          <p:nvPr/>
        </p:nvPicPr>
        <p:blipFill>
          <a:blip r:embed="rId11">
            <a:alphaModFix/>
          </a:blip>
          <a:stretch>
            <a:fillRect/>
          </a:stretch>
        </p:blipFill>
        <p:spPr>
          <a:xfrm>
            <a:off x="3865500" y="4050788"/>
            <a:ext cx="122050" cy="131825"/>
          </a:xfrm>
          <a:prstGeom prst="rect">
            <a:avLst/>
          </a:prstGeom>
          <a:noFill/>
          <a:ln>
            <a:noFill/>
          </a:ln>
        </p:spPr>
      </p:pic>
      <p:pic>
        <p:nvPicPr>
          <p:cNvPr id="109" name="Google Shape;109;p16"/>
          <p:cNvPicPr preferRelativeResize="0"/>
          <p:nvPr/>
        </p:nvPicPr>
        <p:blipFill>
          <a:blip r:embed="rId12">
            <a:alphaModFix/>
          </a:blip>
          <a:stretch>
            <a:fillRect/>
          </a:stretch>
        </p:blipFill>
        <p:spPr>
          <a:xfrm>
            <a:off x="3830650" y="4182625"/>
            <a:ext cx="191758" cy="180800"/>
          </a:xfrm>
          <a:prstGeom prst="rect">
            <a:avLst/>
          </a:prstGeom>
          <a:noFill/>
          <a:ln>
            <a:noFill/>
          </a:ln>
        </p:spPr>
      </p:pic>
      <p:pic>
        <p:nvPicPr>
          <p:cNvPr id="110" name="Google Shape;110;p16"/>
          <p:cNvPicPr preferRelativeResize="0"/>
          <p:nvPr/>
        </p:nvPicPr>
        <p:blipFill>
          <a:blip r:embed="rId13">
            <a:alphaModFix/>
          </a:blip>
          <a:stretch>
            <a:fillRect/>
          </a:stretch>
        </p:blipFill>
        <p:spPr>
          <a:xfrm>
            <a:off x="3849824" y="4363425"/>
            <a:ext cx="153400" cy="169268"/>
          </a:xfrm>
          <a:prstGeom prst="rect">
            <a:avLst/>
          </a:prstGeom>
          <a:noFill/>
          <a:ln>
            <a:noFill/>
          </a:ln>
        </p:spPr>
      </p:pic>
      <p:pic>
        <p:nvPicPr>
          <p:cNvPr id="111" name="Google Shape;111;p16"/>
          <p:cNvPicPr preferRelativeResize="0"/>
          <p:nvPr/>
        </p:nvPicPr>
        <p:blipFill>
          <a:blip r:embed="rId14">
            <a:alphaModFix/>
          </a:blip>
          <a:stretch>
            <a:fillRect/>
          </a:stretch>
        </p:blipFill>
        <p:spPr>
          <a:xfrm>
            <a:off x="3865504" y="4563180"/>
            <a:ext cx="363100" cy="147345"/>
          </a:xfrm>
          <a:prstGeom prst="rect">
            <a:avLst/>
          </a:prstGeom>
          <a:noFill/>
          <a:ln>
            <a:noFill/>
          </a:ln>
        </p:spPr>
      </p:pic>
      <p:pic>
        <p:nvPicPr>
          <p:cNvPr id="112" name="Google Shape;112;p16"/>
          <p:cNvPicPr preferRelativeResize="0"/>
          <p:nvPr/>
        </p:nvPicPr>
        <p:blipFill>
          <a:blip r:embed="rId10">
            <a:alphaModFix/>
          </a:blip>
          <a:stretch>
            <a:fillRect/>
          </a:stretch>
        </p:blipFill>
        <p:spPr>
          <a:xfrm>
            <a:off x="8897025" y="3603875"/>
            <a:ext cx="153400" cy="180800"/>
          </a:xfrm>
          <a:prstGeom prst="rect">
            <a:avLst/>
          </a:prstGeom>
          <a:noFill/>
          <a:ln>
            <a:noFill/>
          </a:ln>
        </p:spPr>
      </p:pic>
      <p:sp>
        <p:nvSpPr>
          <p:cNvPr id="113" name="Google Shape;113;p16"/>
          <p:cNvSpPr txBox="1"/>
          <p:nvPr/>
        </p:nvSpPr>
        <p:spPr>
          <a:xfrm>
            <a:off x="3930150" y="3740325"/>
            <a:ext cx="286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 Lattice, </a:t>
            </a:r>
            <a:r>
              <a:rPr lang="en" sz="1100">
                <a:solidFill>
                  <a:schemeClr val="accent3"/>
                </a:solidFill>
                <a:latin typeface="Proxima Nova"/>
                <a:ea typeface="Proxima Nova"/>
                <a:cs typeface="Proxima Nova"/>
                <a:sym typeface="Proxima Nova"/>
              </a:rPr>
              <a:t>which</a:t>
            </a:r>
            <a:r>
              <a:rPr lang="en" sz="1100">
                <a:solidFill>
                  <a:schemeClr val="accent3"/>
                </a:solidFill>
                <a:latin typeface="Proxima Nova"/>
                <a:ea typeface="Proxima Nova"/>
                <a:cs typeface="Proxima Nova"/>
                <a:sym typeface="Proxima Nova"/>
              </a:rPr>
              <a:t> is a set of points in space</a:t>
            </a:r>
            <a:endParaRPr sz="1100">
              <a:solidFill>
                <a:schemeClr val="accent3"/>
              </a:solidFill>
              <a:latin typeface="Proxima Nova"/>
              <a:ea typeface="Proxima Nova"/>
              <a:cs typeface="Proxima Nova"/>
              <a:sym typeface="Proxima Nova"/>
            </a:endParaRPr>
          </a:p>
        </p:txBody>
      </p:sp>
      <p:sp>
        <p:nvSpPr>
          <p:cNvPr id="114" name="Google Shape;114;p16"/>
          <p:cNvSpPr txBox="1"/>
          <p:nvPr/>
        </p:nvSpPr>
        <p:spPr>
          <a:xfrm>
            <a:off x="3930150" y="3940000"/>
            <a:ext cx="286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 vector when </a:t>
            </a:r>
            <a:r>
              <a:rPr lang="en" sz="1100">
                <a:solidFill>
                  <a:schemeClr val="accent3"/>
                </a:solidFill>
                <a:latin typeface="Proxima Nova"/>
                <a:ea typeface="Proxima Nova"/>
                <a:cs typeface="Proxima Nova"/>
                <a:sym typeface="Proxima Nova"/>
              </a:rPr>
              <a:t>multiplied</a:t>
            </a:r>
            <a:r>
              <a:rPr lang="en" sz="1100">
                <a:solidFill>
                  <a:schemeClr val="accent3"/>
                </a:solidFill>
                <a:latin typeface="Proxima Nova"/>
                <a:ea typeface="Proxima Nova"/>
                <a:cs typeface="Proxima Nova"/>
                <a:sym typeface="Proxima Nova"/>
              </a:rPr>
              <a:t> by the HNF of </a:t>
            </a:r>
            <a:endParaRPr sz="1100">
              <a:solidFill>
                <a:schemeClr val="accent3"/>
              </a:solidFill>
              <a:latin typeface="Proxima Nova"/>
              <a:ea typeface="Proxima Nova"/>
              <a:cs typeface="Proxima Nova"/>
              <a:sym typeface="Proxima Nova"/>
            </a:endParaRPr>
          </a:p>
        </p:txBody>
      </p:sp>
      <p:pic>
        <p:nvPicPr>
          <p:cNvPr id="115" name="Google Shape;115;p16"/>
          <p:cNvPicPr preferRelativeResize="0"/>
          <p:nvPr/>
        </p:nvPicPr>
        <p:blipFill>
          <a:blip r:embed="rId10">
            <a:alphaModFix/>
          </a:blip>
          <a:stretch>
            <a:fillRect/>
          </a:stretch>
        </p:blipFill>
        <p:spPr>
          <a:xfrm>
            <a:off x="6422950" y="4026313"/>
            <a:ext cx="153400" cy="180800"/>
          </a:xfrm>
          <a:prstGeom prst="rect">
            <a:avLst/>
          </a:prstGeom>
          <a:noFill/>
          <a:ln>
            <a:noFill/>
          </a:ln>
        </p:spPr>
      </p:pic>
      <p:sp>
        <p:nvSpPr>
          <p:cNvPr id="116" name="Google Shape;116;p16"/>
          <p:cNvSpPr txBox="1"/>
          <p:nvPr/>
        </p:nvSpPr>
        <p:spPr>
          <a:xfrm>
            <a:off x="3930150" y="4108450"/>
            <a:ext cx="286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 nth component of the vector c</a:t>
            </a:r>
            <a:endParaRPr sz="1100">
              <a:solidFill>
                <a:schemeClr val="accent3"/>
              </a:solidFill>
              <a:latin typeface="Proxima Nova"/>
              <a:ea typeface="Proxima Nova"/>
              <a:cs typeface="Proxima Nova"/>
              <a:sym typeface="Proxima Nova"/>
            </a:endParaRPr>
          </a:p>
        </p:txBody>
      </p:sp>
      <p:sp>
        <p:nvSpPr>
          <p:cNvPr id="117" name="Google Shape;117;p16"/>
          <p:cNvSpPr txBox="1"/>
          <p:nvPr/>
        </p:nvSpPr>
        <p:spPr>
          <a:xfrm>
            <a:off x="4680875" y="4466975"/>
            <a:ext cx="5100" cy="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118" name="Google Shape;118;p16"/>
          <p:cNvSpPr txBox="1"/>
          <p:nvPr/>
        </p:nvSpPr>
        <p:spPr>
          <a:xfrm>
            <a:off x="3930150" y="4271063"/>
            <a:ext cx="286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 individual components of the vector Y</a:t>
            </a:r>
            <a:endParaRPr sz="1100">
              <a:solidFill>
                <a:schemeClr val="accent3"/>
              </a:solidFill>
              <a:latin typeface="Proxima Nova"/>
              <a:ea typeface="Proxima Nova"/>
              <a:cs typeface="Proxima Nova"/>
              <a:sym typeface="Proxima Nova"/>
            </a:endParaRPr>
          </a:p>
        </p:txBody>
      </p:sp>
      <p:sp>
        <p:nvSpPr>
          <p:cNvPr id="119" name="Google Shape;119;p16"/>
          <p:cNvSpPr txBox="1"/>
          <p:nvPr/>
        </p:nvSpPr>
        <p:spPr>
          <a:xfrm>
            <a:off x="4166775" y="4439950"/>
            <a:ext cx="286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 individual components of the vector </a:t>
            </a:r>
            <a:endParaRPr sz="1100">
              <a:solidFill>
                <a:schemeClr val="accent3"/>
              </a:solidFill>
              <a:latin typeface="Proxima Nova"/>
              <a:ea typeface="Proxima Nova"/>
              <a:cs typeface="Proxima Nova"/>
              <a:sym typeface="Proxima Nova"/>
            </a:endParaRPr>
          </a:p>
        </p:txBody>
      </p:sp>
      <p:pic>
        <p:nvPicPr>
          <p:cNvPr id="120" name="Google Shape;120;p16"/>
          <p:cNvPicPr preferRelativeResize="0"/>
          <p:nvPr/>
        </p:nvPicPr>
        <p:blipFill>
          <a:blip r:embed="rId15">
            <a:alphaModFix/>
          </a:blip>
          <a:stretch>
            <a:fillRect/>
          </a:stretch>
        </p:blipFill>
        <p:spPr>
          <a:xfrm>
            <a:off x="6576350" y="4558912"/>
            <a:ext cx="311775" cy="1558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267350" y="142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Generation Computations</a:t>
            </a:r>
            <a:endParaRPr/>
          </a:p>
        </p:txBody>
      </p:sp>
      <p:sp>
        <p:nvSpPr>
          <p:cNvPr id="126" name="Google Shape;126;p17"/>
          <p:cNvSpPr txBox="1"/>
          <p:nvPr>
            <p:ph idx="1" type="body"/>
          </p:nvPr>
        </p:nvSpPr>
        <p:spPr>
          <a:xfrm>
            <a:off x="267350" y="753400"/>
            <a:ext cx="8520600" cy="4175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The first step in the process generates </a:t>
            </a:r>
            <a:r>
              <a:rPr b="1" lang="en" sz="1400"/>
              <a:t>n - 1</a:t>
            </a:r>
            <a:r>
              <a:rPr lang="en" sz="1400"/>
              <a:t> vectors. These vectors are part of the basis for the lattice.</a:t>
            </a:r>
            <a:endParaRPr sz="1400"/>
          </a:p>
          <a:p>
            <a:pPr indent="-317500" lvl="0" marL="457200" rtl="0" algn="l">
              <a:spcBef>
                <a:spcPts val="0"/>
              </a:spcBef>
              <a:spcAft>
                <a:spcPts val="0"/>
              </a:spcAft>
              <a:buSzPts val="1400"/>
              <a:buChar char="-"/>
            </a:pPr>
            <a:r>
              <a:rPr lang="en" sz="1400"/>
              <a:t>The Gram-Schmidt process is applied to these vectors to make them orthogonal (perpendicular to each other in the geometric sense). The norms of these orthogonal vectors are controlled by the values, </a:t>
            </a:r>
            <a:r>
              <a:rPr i="1" lang="en" sz="1400"/>
              <a:t>gmin &amp; gmax</a:t>
            </a:r>
            <a:endParaRPr sz="1400"/>
          </a:p>
          <a:p>
            <a:pPr indent="-317500" lvl="0" marL="457200" rtl="0" algn="l">
              <a:spcBef>
                <a:spcPts val="0"/>
              </a:spcBef>
              <a:spcAft>
                <a:spcPts val="0"/>
              </a:spcAft>
              <a:buSzPts val="1400"/>
              <a:buChar char="-"/>
            </a:pPr>
            <a:r>
              <a:rPr lang="en" sz="1400"/>
              <a:t>The norm of the last Gram-Schmidt vector is specifically bounded to ensure that the determinant of the lattice is maintained. </a:t>
            </a:r>
            <a:endParaRPr sz="1400"/>
          </a:p>
          <a:p>
            <a:pPr indent="-317500" lvl="1" marL="914400" rtl="0" algn="l">
              <a:spcBef>
                <a:spcPts val="0"/>
              </a:spcBef>
              <a:spcAft>
                <a:spcPts val="0"/>
              </a:spcAft>
              <a:buSzPts val="1400"/>
              <a:buChar char="-"/>
            </a:pPr>
            <a:r>
              <a:rPr lang="en" sz="1400"/>
              <a:t>This is done by controlling the value of delta,  which is the sum of the logarithms of the norms of the Gram-Schmidt </a:t>
            </a:r>
            <a:r>
              <a:rPr lang="en"/>
              <a:t>orthogonalized</a:t>
            </a:r>
            <a:r>
              <a:rPr lang="en" sz="1400"/>
              <a:t> vectors </a:t>
            </a:r>
            <a:r>
              <a:rPr lang="en"/>
              <a:t>divided </a:t>
            </a:r>
            <a:r>
              <a:rPr lang="en" sz="1400"/>
              <a:t>by a scaling factor related to the determinant and the vector's index.</a:t>
            </a:r>
            <a:endParaRPr sz="1400"/>
          </a:p>
          <a:p>
            <a:pPr indent="0" lvl="0" marL="457200" rtl="0" algn="l">
              <a:spcBef>
                <a:spcPts val="1200"/>
              </a:spcBef>
              <a:spcAft>
                <a:spcPts val="1200"/>
              </a:spcAft>
              <a:buNone/>
            </a:pPr>
            <a:r>
              <a:t/>
            </a:r>
            <a:endParaRPr sz="1400"/>
          </a:p>
        </p:txBody>
      </p:sp>
      <p:pic>
        <p:nvPicPr>
          <p:cNvPr id="127" name="Google Shape;127;p17"/>
          <p:cNvPicPr preferRelativeResize="0"/>
          <p:nvPr/>
        </p:nvPicPr>
        <p:blipFill>
          <a:blip r:embed="rId3">
            <a:alphaModFix/>
          </a:blip>
          <a:stretch>
            <a:fillRect/>
          </a:stretch>
        </p:blipFill>
        <p:spPr>
          <a:xfrm>
            <a:off x="6892500" y="3066850"/>
            <a:ext cx="1680026" cy="1680026"/>
          </a:xfrm>
          <a:prstGeom prst="rect">
            <a:avLst/>
          </a:prstGeom>
          <a:noFill/>
          <a:ln>
            <a:noFill/>
          </a:ln>
        </p:spPr>
      </p:pic>
      <p:cxnSp>
        <p:nvCxnSpPr>
          <p:cNvPr id="128" name="Google Shape;128;p17"/>
          <p:cNvCxnSpPr>
            <a:endCxn id="129" idx="3"/>
          </p:cNvCxnSpPr>
          <p:nvPr/>
        </p:nvCxnSpPr>
        <p:spPr>
          <a:xfrm flipH="1">
            <a:off x="3362500" y="3665462"/>
            <a:ext cx="325200" cy="340800"/>
          </a:xfrm>
          <a:prstGeom prst="straightConnector1">
            <a:avLst/>
          </a:prstGeom>
          <a:noFill/>
          <a:ln cap="flat" cmpd="sng" w="9525">
            <a:solidFill>
              <a:schemeClr val="dk2"/>
            </a:solidFill>
            <a:prstDash val="solid"/>
            <a:round/>
            <a:headEnd len="med" w="med" type="none"/>
            <a:tailEnd len="med" w="med" type="triangle"/>
          </a:ln>
        </p:spPr>
      </p:cxnSp>
      <p:sp>
        <p:nvSpPr>
          <p:cNvPr id="130" name="Google Shape;130;p17"/>
          <p:cNvSpPr txBox="1"/>
          <p:nvPr/>
        </p:nvSpPr>
        <p:spPr>
          <a:xfrm>
            <a:off x="3724600" y="3347700"/>
            <a:ext cx="18696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Formula used to bound the norm of the vector</a:t>
            </a:r>
            <a:endParaRPr sz="1100">
              <a:solidFill>
                <a:schemeClr val="accent3"/>
              </a:solidFill>
              <a:latin typeface="Proxima Nova"/>
              <a:ea typeface="Proxima Nova"/>
              <a:cs typeface="Proxima Nova"/>
              <a:sym typeface="Proxima Nova"/>
            </a:endParaRPr>
          </a:p>
        </p:txBody>
      </p:sp>
      <p:pic>
        <p:nvPicPr>
          <p:cNvPr id="131" name="Google Shape;131;p17"/>
          <p:cNvPicPr preferRelativeResize="0"/>
          <p:nvPr/>
        </p:nvPicPr>
        <p:blipFill>
          <a:blip r:embed="rId4">
            <a:alphaModFix/>
          </a:blip>
          <a:stretch>
            <a:fillRect/>
          </a:stretch>
        </p:blipFill>
        <p:spPr>
          <a:xfrm>
            <a:off x="982875" y="3812138"/>
            <a:ext cx="2286000" cy="504825"/>
          </a:xfrm>
          <a:prstGeom prst="rect">
            <a:avLst/>
          </a:prstGeom>
          <a:noFill/>
          <a:ln>
            <a:noFill/>
          </a:ln>
        </p:spPr>
      </p:pic>
      <p:cxnSp>
        <p:nvCxnSpPr>
          <p:cNvPr id="132" name="Google Shape;132;p17"/>
          <p:cNvCxnSpPr/>
          <p:nvPr/>
        </p:nvCxnSpPr>
        <p:spPr>
          <a:xfrm rot="10800000">
            <a:off x="3380800" y="4249600"/>
            <a:ext cx="586200" cy="19890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17"/>
          <p:cNvSpPr txBox="1"/>
          <p:nvPr/>
        </p:nvSpPr>
        <p:spPr>
          <a:xfrm>
            <a:off x="4082150" y="4364750"/>
            <a:ext cx="17583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3"/>
                </a:solidFill>
                <a:latin typeface="Proxima Nova"/>
                <a:ea typeface="Proxima Nova"/>
                <a:cs typeface="Proxima Nova"/>
                <a:sym typeface="Proxima Nova"/>
              </a:rPr>
              <a:t>Multiply the norms of all the vectors from 1 to i - 1</a:t>
            </a:r>
            <a:endParaRPr sz="900">
              <a:solidFill>
                <a:schemeClr val="accent3"/>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245200" y="12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Computation of the last secret vector</a:t>
            </a:r>
            <a:endParaRPr/>
          </a:p>
        </p:txBody>
      </p:sp>
      <p:sp>
        <p:nvSpPr>
          <p:cNvPr id="139" name="Google Shape;139;p18"/>
          <p:cNvSpPr txBox="1"/>
          <p:nvPr>
            <p:ph idx="1" type="body"/>
          </p:nvPr>
        </p:nvSpPr>
        <p:spPr>
          <a:xfrm>
            <a:off x="311700" y="627800"/>
            <a:ext cx="8520600" cy="4271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Once the first n - 1 vectors are generated, the last vector, </a:t>
            </a:r>
            <a:r>
              <a:rPr i="1" lang="en" sz="1400"/>
              <a:t>vlast</a:t>
            </a:r>
            <a:r>
              <a:rPr lang="en" sz="1400"/>
              <a:t>, is computed. Completes the basis and ensure that determinant is as desired</a:t>
            </a:r>
            <a:endParaRPr sz="1400"/>
          </a:p>
          <a:p>
            <a:pPr indent="-317500" lvl="0" marL="457200" rtl="0" algn="l">
              <a:spcBef>
                <a:spcPts val="0"/>
              </a:spcBef>
              <a:spcAft>
                <a:spcPts val="0"/>
              </a:spcAft>
              <a:buSzPts val="1400"/>
              <a:buChar char="-"/>
            </a:pPr>
            <a:r>
              <a:rPr lang="en" sz="1400"/>
              <a:t>When computing for </a:t>
            </a:r>
            <a:r>
              <a:rPr i="1" lang="en" sz="1400"/>
              <a:t>vlast</a:t>
            </a:r>
            <a:r>
              <a:rPr lang="en" sz="1400"/>
              <a:t>, minors from the matrix are used and they must be co-prime</a:t>
            </a:r>
            <a:endParaRPr sz="1400"/>
          </a:p>
          <a:p>
            <a:pPr indent="-317500" lvl="1" marL="914400" rtl="0" algn="l">
              <a:spcBef>
                <a:spcPts val="0"/>
              </a:spcBef>
              <a:spcAft>
                <a:spcPts val="0"/>
              </a:spcAft>
              <a:buSzPts val="1400"/>
              <a:buChar char="-"/>
            </a:pPr>
            <a:r>
              <a:rPr lang="en"/>
              <a:t>A minor of a matrix is the determinant of a smaller square matrix within the original matrix</a:t>
            </a:r>
            <a:endParaRPr/>
          </a:p>
          <a:p>
            <a:pPr indent="-317500" lvl="1" marL="914400" rtl="0" algn="l">
              <a:spcBef>
                <a:spcPts val="0"/>
              </a:spcBef>
              <a:spcAft>
                <a:spcPts val="0"/>
              </a:spcAft>
              <a:buSzPts val="1400"/>
              <a:buChar char="-"/>
            </a:pPr>
            <a:r>
              <a:rPr lang="en"/>
              <a:t>Co-prime matrix minors means the integers in the matrix have no common divisors other than 1</a:t>
            </a:r>
            <a:endParaRPr/>
          </a:p>
          <a:p>
            <a:pPr indent="-317500" lvl="0" marL="457200" rtl="0" algn="l">
              <a:spcBef>
                <a:spcPts val="0"/>
              </a:spcBef>
              <a:spcAft>
                <a:spcPts val="0"/>
              </a:spcAft>
              <a:buSzPts val="1400"/>
              <a:buChar char="-"/>
            </a:pPr>
            <a:r>
              <a:rPr lang="en" sz="1400"/>
              <a:t>For efficiency, only the last four matrix minors are computed since they have a high chance of being co-prime</a:t>
            </a:r>
            <a:endParaRPr sz="1400"/>
          </a:p>
          <a:p>
            <a:pPr indent="-317500" lvl="0" marL="457200" rtl="0" algn="l">
              <a:spcBef>
                <a:spcPts val="0"/>
              </a:spcBef>
              <a:spcAft>
                <a:spcPts val="0"/>
              </a:spcAft>
              <a:buSzPts val="1400"/>
              <a:buChar char="-"/>
            </a:pPr>
            <a:r>
              <a:rPr i="1" lang="en" sz="1400"/>
              <a:t>Vlast </a:t>
            </a:r>
            <a:r>
              <a:rPr lang="en" sz="1400"/>
              <a:t>is controlled by a variable, “i”, to ensure that it is small for security purposes</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1200"/>
              </a:spcAft>
              <a:buNone/>
            </a:pPr>
            <a:r>
              <a:rPr lang="en"/>
              <a:t>	</a:t>
            </a:r>
            <a:endParaRPr/>
          </a:p>
        </p:txBody>
      </p:sp>
      <p:pic>
        <p:nvPicPr>
          <p:cNvPr id="140" name="Google Shape;140;p18"/>
          <p:cNvPicPr preferRelativeResize="0"/>
          <p:nvPr/>
        </p:nvPicPr>
        <p:blipFill>
          <a:blip r:embed="rId3">
            <a:alphaModFix/>
          </a:blip>
          <a:stretch>
            <a:fillRect/>
          </a:stretch>
        </p:blipFill>
        <p:spPr>
          <a:xfrm>
            <a:off x="421050" y="3781077"/>
            <a:ext cx="1781600" cy="342600"/>
          </a:xfrm>
          <a:prstGeom prst="rect">
            <a:avLst/>
          </a:prstGeom>
          <a:noFill/>
          <a:ln>
            <a:noFill/>
          </a:ln>
        </p:spPr>
      </p:pic>
      <p:pic>
        <p:nvPicPr>
          <p:cNvPr id="141" name="Google Shape;141;p18"/>
          <p:cNvPicPr preferRelativeResize="0"/>
          <p:nvPr/>
        </p:nvPicPr>
        <p:blipFill>
          <a:blip r:embed="rId4">
            <a:alphaModFix/>
          </a:blip>
          <a:stretch>
            <a:fillRect/>
          </a:stretch>
        </p:blipFill>
        <p:spPr>
          <a:xfrm>
            <a:off x="2153175" y="3810650"/>
            <a:ext cx="1209325" cy="391225"/>
          </a:xfrm>
          <a:prstGeom prst="rect">
            <a:avLst/>
          </a:prstGeom>
          <a:noFill/>
          <a:ln>
            <a:noFill/>
          </a:ln>
        </p:spPr>
      </p:pic>
      <p:cxnSp>
        <p:nvCxnSpPr>
          <p:cNvPr id="142" name="Google Shape;142;p18"/>
          <p:cNvCxnSpPr/>
          <p:nvPr/>
        </p:nvCxnSpPr>
        <p:spPr>
          <a:xfrm flipH="1">
            <a:off x="3362500" y="3665462"/>
            <a:ext cx="325200" cy="340800"/>
          </a:xfrm>
          <a:prstGeom prst="straightConnector1">
            <a:avLst/>
          </a:prstGeom>
          <a:noFill/>
          <a:ln cap="flat" cmpd="sng" w="9525">
            <a:solidFill>
              <a:schemeClr val="dk2"/>
            </a:solidFill>
            <a:prstDash val="solid"/>
            <a:round/>
            <a:headEnd len="med" w="med" type="none"/>
            <a:tailEnd len="med" w="med" type="triangle"/>
          </a:ln>
        </p:spPr>
      </p:cxnSp>
      <p:sp>
        <p:nvSpPr>
          <p:cNvPr id="143" name="Google Shape;143;p18"/>
          <p:cNvSpPr txBox="1"/>
          <p:nvPr/>
        </p:nvSpPr>
        <p:spPr>
          <a:xfrm>
            <a:off x="3599000" y="3096450"/>
            <a:ext cx="15225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Formula used to control the value of the last vector</a:t>
            </a:r>
            <a:endParaRPr sz="1800">
              <a:solidFill>
                <a:schemeClr val="accent3"/>
              </a:solidFill>
              <a:latin typeface="Proxima Nova"/>
              <a:ea typeface="Proxima Nova"/>
              <a:cs typeface="Proxima Nova"/>
              <a:sym typeface="Proxima Nova"/>
            </a:endParaRPr>
          </a:p>
        </p:txBody>
      </p:sp>
      <p:cxnSp>
        <p:nvCxnSpPr>
          <p:cNvPr id="144" name="Google Shape;144;p18"/>
          <p:cNvCxnSpPr>
            <a:endCxn id="141" idx="3"/>
          </p:cNvCxnSpPr>
          <p:nvPr/>
        </p:nvCxnSpPr>
        <p:spPr>
          <a:xfrm rot="10800000">
            <a:off x="3362500" y="4006262"/>
            <a:ext cx="939300" cy="306300"/>
          </a:xfrm>
          <a:prstGeom prst="straightConnector1">
            <a:avLst/>
          </a:prstGeom>
          <a:noFill/>
          <a:ln cap="flat" cmpd="sng" w="9525">
            <a:solidFill>
              <a:schemeClr val="dk2"/>
            </a:solidFill>
            <a:prstDash val="solid"/>
            <a:round/>
            <a:headEnd len="med" w="med" type="none"/>
            <a:tailEnd len="med" w="med" type="triangle"/>
          </a:ln>
        </p:spPr>
      </p:cxnSp>
      <p:sp>
        <p:nvSpPr>
          <p:cNvPr id="145" name="Google Shape;145;p18"/>
          <p:cNvSpPr txBox="1"/>
          <p:nvPr/>
        </p:nvSpPr>
        <p:spPr>
          <a:xfrm>
            <a:off x="4301800" y="4071325"/>
            <a:ext cx="227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3"/>
                </a:solidFill>
                <a:latin typeface="Proxima Nova"/>
                <a:ea typeface="Proxima Nova"/>
                <a:cs typeface="Proxima Nova"/>
                <a:sym typeface="Proxima Nova"/>
              </a:rPr>
              <a:t>Sum of logs of the </a:t>
            </a:r>
            <a:r>
              <a:rPr lang="en" sz="900">
                <a:solidFill>
                  <a:schemeClr val="accent3"/>
                </a:solidFill>
                <a:latin typeface="Proxima Nova"/>
                <a:ea typeface="Proxima Nova"/>
                <a:cs typeface="Proxima Nova"/>
                <a:sym typeface="Proxima Nova"/>
              </a:rPr>
              <a:t>orthogonal</a:t>
            </a:r>
            <a:r>
              <a:rPr lang="en" sz="900">
                <a:solidFill>
                  <a:schemeClr val="accent3"/>
                </a:solidFill>
                <a:latin typeface="Proxima Nova"/>
                <a:ea typeface="Proxima Nova"/>
                <a:cs typeface="Proxima Nova"/>
                <a:sym typeface="Proxima Nova"/>
              </a:rPr>
              <a:t> norms - the </a:t>
            </a:r>
            <a:r>
              <a:rPr lang="en" sz="900">
                <a:solidFill>
                  <a:schemeClr val="accent3"/>
                </a:solidFill>
                <a:latin typeface="Proxima Nova"/>
                <a:ea typeface="Proxima Nova"/>
                <a:cs typeface="Proxima Nova"/>
                <a:sym typeface="Proxima Nova"/>
              </a:rPr>
              <a:t>determinant values</a:t>
            </a:r>
            <a:endParaRPr sz="900">
              <a:solidFill>
                <a:schemeClr val="accent3"/>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311700" y="119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Reducing last vector for efficiency</a:t>
            </a:r>
            <a:endParaRPr/>
          </a:p>
        </p:txBody>
      </p:sp>
      <p:sp>
        <p:nvSpPr>
          <p:cNvPr id="151" name="Google Shape;151;p19"/>
          <p:cNvSpPr txBox="1"/>
          <p:nvPr>
            <p:ph idx="1" type="body"/>
          </p:nvPr>
        </p:nvSpPr>
        <p:spPr>
          <a:xfrm>
            <a:off x="311700" y="773850"/>
            <a:ext cx="8520600" cy="416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want the last vector to have small coefficients for efficiency, so we reduce in three steps:</a:t>
            </a:r>
            <a:endParaRPr/>
          </a:p>
          <a:p>
            <a:pPr indent="-317500" lvl="0" marL="457200" rtl="0" algn="l">
              <a:spcBef>
                <a:spcPts val="1200"/>
              </a:spcBef>
              <a:spcAft>
                <a:spcPts val="0"/>
              </a:spcAft>
              <a:buSzPts val="1400"/>
              <a:buAutoNum type="arabicPeriod"/>
            </a:pPr>
            <a:r>
              <a:rPr lang="en" sz="1400"/>
              <a:t>The coefficients are reduced using the ComputeReducedGCD algorithm to ensure their absolute values are lower than a certain threshold. This is important to keep the lattice basis as small and efficient as possible.</a:t>
            </a:r>
            <a:endParaRPr sz="1400"/>
          </a:p>
          <a:p>
            <a:pPr indent="-317500" lvl="0" marL="457200" rtl="0" algn="l">
              <a:spcBef>
                <a:spcPts val="0"/>
              </a:spcBef>
              <a:spcAft>
                <a:spcPts val="0"/>
              </a:spcAft>
              <a:buSzPts val="1400"/>
              <a:buAutoNum type="arabicPeriod"/>
            </a:pPr>
            <a:r>
              <a:rPr lang="en" sz="1400"/>
              <a:t>A further reduction is done by constructing a matrix with these coefficients and performing an LLL reduction, a process that helps to find a shorter and nearly orthogonal lattice basis.</a:t>
            </a:r>
            <a:endParaRPr sz="1400"/>
          </a:p>
          <a:p>
            <a:pPr indent="-317500" lvl="0" marL="457200" rtl="0" algn="l">
              <a:spcBef>
                <a:spcPts val="0"/>
              </a:spcBef>
              <a:spcAft>
                <a:spcPts val="0"/>
              </a:spcAft>
              <a:buSzPts val="1400"/>
              <a:buAutoNum type="arabicPeriod"/>
            </a:pPr>
            <a:r>
              <a:rPr lang="en" sz="1400"/>
              <a:t>Finally, the Babai Nearest Plane algorithm is applied to the coefficients to further reduce the vector, </a:t>
            </a:r>
            <a:r>
              <a:rPr i="1" lang="en" sz="1400"/>
              <a:t>vlast </a:t>
            </a:r>
            <a:r>
              <a:rPr lang="en" sz="1400"/>
              <a:t>(uses projection to find close lattice point to target determinant)</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311700" y="275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Key Derivation and Efficiency</a:t>
            </a:r>
            <a:endParaRPr/>
          </a:p>
        </p:txBody>
      </p:sp>
      <p:sp>
        <p:nvSpPr>
          <p:cNvPr id="157" name="Google Shape;157;p20"/>
          <p:cNvSpPr txBox="1"/>
          <p:nvPr>
            <p:ph idx="1" type="body"/>
          </p:nvPr>
        </p:nvSpPr>
        <p:spPr>
          <a:xfrm>
            <a:off x="171900" y="1234275"/>
            <a:ext cx="8800200" cy="38649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sz="1600"/>
              <a:t>From the complete secret lattice basis B, the row Hermite Normal Form (HNF) is computed to ensure a co-cyclic lattice structure, leading to the extraction of the public key.</a:t>
            </a:r>
            <a:endParaRPr sz="1600"/>
          </a:p>
          <a:p>
            <a:pPr indent="-330200" lvl="0" marL="457200" rtl="0" algn="l">
              <a:spcBef>
                <a:spcPts val="0"/>
              </a:spcBef>
              <a:spcAft>
                <a:spcPts val="0"/>
              </a:spcAft>
              <a:buSzPts val="1600"/>
              <a:buChar char="-"/>
            </a:pPr>
            <a:r>
              <a:rPr lang="en" sz="1600"/>
              <a:t>Efficient algorithms like Pernet-Stein are employed to compute the HNF, optimizing the key generation process.</a:t>
            </a:r>
            <a:endParaRPr sz="1600"/>
          </a:p>
          <a:p>
            <a:pPr indent="-317500" lvl="1" marL="914400" rtl="0" algn="l">
              <a:spcBef>
                <a:spcPts val="0"/>
              </a:spcBef>
              <a:spcAft>
                <a:spcPts val="0"/>
              </a:spcAft>
              <a:buSzPts val="1400"/>
              <a:buChar char="-"/>
            </a:pPr>
            <a:r>
              <a:rPr lang="en"/>
              <a:t>Pernet-Stein is faster than older methods because it uses modular arithmetic and other optimizations that can handle large matrices more effectively.</a:t>
            </a:r>
            <a:endParaRPr/>
          </a:p>
          <a:p>
            <a:pPr indent="-330200" lvl="0" marL="457200" rtl="0" algn="l">
              <a:spcBef>
                <a:spcPts val="0"/>
              </a:spcBef>
              <a:spcAft>
                <a:spcPts val="0"/>
              </a:spcAft>
              <a:buSzPts val="1600"/>
              <a:buChar char="-"/>
            </a:pPr>
            <a:r>
              <a:rPr lang="en" sz="1600"/>
              <a:t>Library called Flint structure is used to handle the heavy computational task when working with large integers and performing matrix operations like computing the determinant and Hermite Normal Form (HNF)</a:t>
            </a:r>
            <a:endParaRPr sz="1600"/>
          </a:p>
          <a:p>
            <a:pPr indent="0" lvl="0" marL="457200" rtl="0" algn="l">
              <a:spcBef>
                <a:spcPts val="1200"/>
              </a:spcBef>
              <a:spcAft>
                <a:spcPts val="0"/>
              </a:spcAft>
              <a:buNone/>
            </a:pPr>
            <a:r>
              <a:t/>
            </a:r>
            <a:endParaRPr sz="1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8" name="Google Shape;158;p20"/>
          <p:cNvPicPr preferRelativeResize="0"/>
          <p:nvPr/>
        </p:nvPicPr>
        <p:blipFill>
          <a:blip r:embed="rId3">
            <a:alphaModFix/>
          </a:blip>
          <a:stretch>
            <a:fillRect/>
          </a:stretch>
        </p:blipFill>
        <p:spPr>
          <a:xfrm>
            <a:off x="7077226" y="3470974"/>
            <a:ext cx="1236600" cy="1236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800">
                <a:solidFill>
                  <a:schemeClr val="accent3"/>
                </a:solidFill>
              </a:rPr>
              <a:t>Hybridizing an Attack for Sparse Secrets ( Recall)</a:t>
            </a:r>
            <a:endParaRPr sz="1800">
              <a:solidFill>
                <a:schemeClr val="accent3"/>
              </a:solidFill>
            </a:endParaRPr>
          </a:p>
          <a:p>
            <a:pPr indent="0" lvl="0" marL="0" rtl="0" algn="l">
              <a:spcBef>
                <a:spcPts val="1200"/>
              </a:spcBef>
              <a:spcAft>
                <a:spcPts val="0"/>
              </a:spcAft>
              <a:buNone/>
            </a:pPr>
            <a:r>
              <a:t/>
            </a:r>
            <a:endParaRPr/>
          </a:p>
        </p:txBody>
      </p:sp>
      <p:sp>
        <p:nvSpPr>
          <p:cNvPr id="164" name="Google Shape;16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Last time I talked about…</a:t>
            </a:r>
            <a:endParaRPr/>
          </a:p>
          <a:p>
            <a:pPr indent="0" lvl="0" marL="0" rtl="0" algn="l">
              <a:spcBef>
                <a:spcPts val="1200"/>
              </a:spcBef>
              <a:spcAft>
                <a:spcPts val="0"/>
              </a:spcAft>
              <a:buNone/>
            </a:pPr>
            <a:r>
              <a:t/>
            </a:r>
            <a:endParaRPr/>
          </a:p>
          <a:p>
            <a:pPr indent="0" lvl="0" marL="9144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5" name="Google Shape;165;p21"/>
          <p:cNvPicPr preferRelativeResize="0"/>
          <p:nvPr/>
        </p:nvPicPr>
        <p:blipFill>
          <a:blip r:embed="rId3">
            <a:alphaModFix/>
          </a:blip>
          <a:stretch>
            <a:fillRect/>
          </a:stretch>
        </p:blipFill>
        <p:spPr>
          <a:xfrm>
            <a:off x="2025900" y="1638626"/>
            <a:ext cx="5220226" cy="2583725"/>
          </a:xfrm>
          <a:prstGeom prst="rect">
            <a:avLst/>
          </a:prstGeom>
          <a:noFill/>
          <a:ln>
            <a:noFill/>
          </a:ln>
        </p:spPr>
      </p:pic>
      <p:pic>
        <p:nvPicPr>
          <p:cNvPr id="166" name="Google Shape;166;p21"/>
          <p:cNvPicPr preferRelativeResize="0"/>
          <p:nvPr/>
        </p:nvPicPr>
        <p:blipFill>
          <a:blip r:embed="rId4">
            <a:alphaModFix/>
          </a:blip>
          <a:stretch>
            <a:fillRect/>
          </a:stretch>
        </p:blipFill>
        <p:spPr>
          <a:xfrm>
            <a:off x="7472220" y="445020"/>
            <a:ext cx="1360075" cy="136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